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48" r:id="rId2"/>
    <p:sldMasterId id="2147483761" r:id="rId3"/>
  </p:sldMasterIdLst>
  <p:notesMasterIdLst>
    <p:notesMasterId r:id="rId12"/>
  </p:notesMasterIdLst>
  <p:handoutMasterIdLst>
    <p:handoutMasterId r:id="rId13"/>
  </p:handoutMasterIdLst>
  <p:sldIdLst>
    <p:sldId id="259" r:id="rId4"/>
    <p:sldId id="262" r:id="rId5"/>
    <p:sldId id="263" r:id="rId6"/>
    <p:sldId id="264" r:id="rId7"/>
    <p:sldId id="265" r:id="rId8"/>
    <p:sldId id="266" r:id="rId9"/>
    <p:sldId id="267" r:id="rId10"/>
    <p:sldId id="270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aleway" panose="020B0503030101060003" pitchFamily="34" charset="77"/>
      <p:regular r:id="rId20"/>
      <p:bold r:id="rId21"/>
      <p:italic r:id="rId22"/>
      <p:boldItalic r:id="rId23"/>
    </p:embeddedFont>
    <p:embeddedFont>
      <p:font typeface="Raleway ExtraBold" panose="020B0503030101060003" pitchFamily="34" charset="77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C8D"/>
    <a:srgbClr val="001F34"/>
    <a:srgbClr val="BEE3FF"/>
    <a:srgbClr val="E6E6E6"/>
    <a:srgbClr val="003356"/>
    <a:srgbClr val="441B3C"/>
    <a:srgbClr val="003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571" autoAdjust="0"/>
  </p:normalViewPr>
  <p:slideViewPr>
    <p:cSldViewPr snapToGrid="0" showGuides="1">
      <p:cViewPr varScale="1">
        <p:scale>
          <a:sx n="155" d="100"/>
          <a:sy n="155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30/07/2019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9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26" name="Ikoner">
            <a:extLst>
              <a:ext uri="{FF2B5EF4-FFF2-40B4-BE49-F238E27FC236}">
                <a16:creationId xmlns:a16="http://schemas.microsoft.com/office/drawing/2014/main" id="{807501B8-6288-4B48-97AA-8207383A42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275998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47FED5-0CD2-4FA7-BE6E-68D8065A4E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998" y="0"/>
            <a:ext cx="6094800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51774A5-FED9-4538-B2CB-565EACF9A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111A1756-A0E7-4C52-9A32-CA3EB855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0D835E-06D6-410D-B17D-472F6616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Ikoner">
            <a:extLst>
              <a:ext uri="{FF2B5EF4-FFF2-40B4-BE49-F238E27FC236}">
                <a16:creationId xmlns:a16="http://schemas.microsoft.com/office/drawing/2014/main" id="{F3423F88-ABA9-453B-96CA-8105B8687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25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C2D8-24EF-C64D-9FE5-2EBB98D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B293212-55E0-0440-BFBF-07EC5EF0B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3666B6-FC14-4A45-AD96-9C6923C7A2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DECF63-67CC-7E44-B304-9731FA3F4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56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1200" y="182880"/>
            <a:ext cx="5745600" cy="592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38EB6-9EC0-43F9-9816-E002D7CCA3D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4801" y="0"/>
            <a:ext cx="60972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7448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71200" y="182880"/>
            <a:ext cx="5745507" cy="592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00" y="1900800"/>
            <a:ext cx="5297448" cy="419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aggrund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>
                <a:solidFill>
                  <a:srgbClr val="001F34"/>
                </a:solidFill>
              </a:defRPr>
            </a:lvl1pPr>
            <a:lvl2pPr>
              <a:defRPr>
                <a:solidFill>
                  <a:srgbClr val="001F34"/>
                </a:solidFill>
              </a:defRPr>
            </a:lvl2pPr>
            <a:lvl3pPr>
              <a:defRPr>
                <a:solidFill>
                  <a:srgbClr val="001F34"/>
                </a:solidFill>
              </a:defRPr>
            </a:lvl3pPr>
            <a:lvl4pPr>
              <a:defRPr>
                <a:solidFill>
                  <a:srgbClr val="001F34"/>
                </a:solidFill>
              </a:defRPr>
            </a:lvl4pPr>
            <a:lvl5pPr>
              <a:defRPr>
                <a:solidFill>
                  <a:srgbClr val="001F34"/>
                </a:solidFill>
              </a:defRPr>
            </a:lvl5pPr>
            <a:lvl6pPr>
              <a:defRPr>
                <a:solidFill>
                  <a:srgbClr val="001F34"/>
                </a:solidFill>
              </a:defRPr>
            </a:lvl6pPr>
            <a:lvl7pPr>
              <a:defRPr>
                <a:solidFill>
                  <a:srgbClr val="001F34"/>
                </a:solidFill>
              </a:defRPr>
            </a:lvl7pPr>
            <a:lvl8pPr>
              <a:defRPr>
                <a:solidFill>
                  <a:srgbClr val="001F34"/>
                </a:solidFill>
              </a:defRPr>
            </a:lvl8pPr>
            <a:lvl9pPr>
              <a:defRPr>
                <a:solidFill>
                  <a:srgbClr val="001F34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E3FF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12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E83D3A-E2DC-4014-A218-F23A5A804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00238"/>
            <a:ext cx="5303000" cy="4197350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spcBef>
                <a:spcPts val="60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0" b="1">
                <a:solidFill>
                  <a:schemeClr val="bg1"/>
                </a:solidFill>
              </a:defRPr>
            </a:lvl1pPr>
            <a:lvl2pPr marL="0" indent="0">
              <a:lnSpc>
                <a:spcPct val="111000"/>
              </a:lnSpc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180000">
              <a:lnSpc>
                <a:spcPct val="114000"/>
              </a:lnSpc>
              <a:defRPr>
                <a:solidFill>
                  <a:schemeClr val="bg1"/>
                </a:solidFill>
              </a:defRPr>
            </a:lvl3pPr>
            <a:lvl4pPr marL="360000">
              <a:lnSpc>
                <a:spcPct val="114000"/>
              </a:lnSpc>
              <a:defRPr>
                <a:solidFill>
                  <a:schemeClr val="bg1"/>
                </a:solidFill>
              </a:defRPr>
            </a:lvl4pPr>
            <a:lvl5pPr marL="540000">
              <a:lnSpc>
                <a:spcPct val="114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Indsæt tal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AB18CA-D15D-4150-802F-9E36348819D9}"/>
              </a:ext>
            </a:extLst>
          </p:cNvPr>
          <p:cNvSpPr txBox="1"/>
          <p:nvPr userDrawn="1"/>
        </p:nvSpPr>
        <p:spPr>
          <a:xfrm>
            <a:off x="-1173717" y="1900238"/>
            <a:ext cx="104013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næste tekst niveau vælg ENTER og TAB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at få tal niveauet tilbage skal du vælge ENTER og SHIFT + TAB </a:t>
            </a:r>
          </a:p>
          <a:p>
            <a:pPr algn="r"/>
            <a:endParaRPr lang="da-DK" sz="1100" dirty="0" err="1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E7F8-1F06-472C-9E25-82F6207F4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1101" y="3429000"/>
            <a:ext cx="1897514" cy="2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Ikoner">
            <a:extLst>
              <a:ext uri="{FF2B5EF4-FFF2-40B4-BE49-F238E27FC236}">
                <a16:creationId xmlns:a16="http://schemas.microsoft.com/office/drawing/2014/main" id="{527BF74F-F718-4318-88F1-B78CF3023F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Ikoner">
            <a:extLst>
              <a:ext uri="{FF2B5EF4-FFF2-40B4-BE49-F238E27FC236}">
                <a16:creationId xmlns:a16="http://schemas.microsoft.com/office/drawing/2014/main" id="{2A9BEE6D-CFD0-42D9-A84B-7B4DDAE6F4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/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Ikoner">
            <a:extLst>
              <a:ext uri="{FF2B5EF4-FFF2-40B4-BE49-F238E27FC236}">
                <a16:creationId xmlns:a16="http://schemas.microsoft.com/office/drawing/2014/main" id="{92F67898-8AD5-4046-A28E-69425C5758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49403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42F2ED6-695B-42D6-BF46-316DB0DA39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noFill/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Ikoner">
            <a:extLst>
              <a:ext uri="{FF2B5EF4-FFF2-40B4-BE49-F238E27FC236}">
                <a16:creationId xmlns:a16="http://schemas.microsoft.com/office/drawing/2014/main" id="{9DA53165-D918-4619-BB9D-376E8930B3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519384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Sundhed for alle">
            <a:extLst>
              <a:ext uri="{FF2B5EF4-FFF2-40B4-BE49-F238E27FC236}">
                <a16:creationId xmlns:a16="http://schemas.microsoft.com/office/drawing/2014/main" id="{65A81536-7304-43DD-A863-55235CA0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16826"/>
            <a:ext cx="1198924" cy="113156"/>
          </a:xfrm>
          <a:prstGeom prst="rect">
            <a:avLst/>
          </a:prstGeom>
        </p:spPr>
      </p:pic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56B872-CF93-4AE7-8F83-A6832DF1F1E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27151" y="2841626"/>
            <a:ext cx="9540875" cy="1082675"/>
            <a:chOff x="836" y="1790"/>
            <a:chExt cx="6010" cy="682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3918F-ECF9-42D2-9619-65A06E4A0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66" y="1790"/>
              <a:ext cx="680" cy="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904313C-3A71-4615-942D-446BF3F8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" y="1802"/>
              <a:ext cx="658" cy="659"/>
            </a:xfrm>
            <a:custGeom>
              <a:avLst/>
              <a:gdLst>
                <a:gd name="T0" fmla="*/ 417 w 658"/>
                <a:gd name="T1" fmla="*/ 0 h 659"/>
                <a:gd name="T2" fmla="*/ 241 w 658"/>
                <a:gd name="T3" fmla="*/ 0 h 659"/>
                <a:gd name="T4" fmla="*/ 241 w 658"/>
                <a:gd name="T5" fmla="*/ 241 h 659"/>
                <a:gd name="T6" fmla="*/ 0 w 658"/>
                <a:gd name="T7" fmla="*/ 241 h 659"/>
                <a:gd name="T8" fmla="*/ 0 w 658"/>
                <a:gd name="T9" fmla="*/ 418 h 659"/>
                <a:gd name="T10" fmla="*/ 241 w 658"/>
                <a:gd name="T11" fmla="*/ 418 h 659"/>
                <a:gd name="T12" fmla="*/ 241 w 658"/>
                <a:gd name="T13" fmla="*/ 659 h 659"/>
                <a:gd name="T14" fmla="*/ 417 w 658"/>
                <a:gd name="T15" fmla="*/ 659 h 659"/>
                <a:gd name="T16" fmla="*/ 417 w 658"/>
                <a:gd name="T17" fmla="*/ 418 h 659"/>
                <a:gd name="T18" fmla="*/ 658 w 658"/>
                <a:gd name="T19" fmla="*/ 418 h 659"/>
                <a:gd name="T20" fmla="*/ 658 w 658"/>
                <a:gd name="T21" fmla="*/ 241 h 659"/>
                <a:gd name="T22" fmla="*/ 417 w 658"/>
                <a:gd name="T23" fmla="*/ 241 h 659"/>
                <a:gd name="T24" fmla="*/ 417 w 658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659">
                  <a:moveTo>
                    <a:pt x="417" y="0"/>
                  </a:moveTo>
                  <a:lnTo>
                    <a:pt x="241" y="0"/>
                  </a:lnTo>
                  <a:lnTo>
                    <a:pt x="241" y="241"/>
                  </a:lnTo>
                  <a:lnTo>
                    <a:pt x="0" y="241"/>
                  </a:lnTo>
                  <a:lnTo>
                    <a:pt x="0" y="418"/>
                  </a:lnTo>
                  <a:lnTo>
                    <a:pt x="241" y="418"/>
                  </a:lnTo>
                  <a:lnTo>
                    <a:pt x="241" y="659"/>
                  </a:lnTo>
                  <a:lnTo>
                    <a:pt x="417" y="659"/>
                  </a:lnTo>
                  <a:lnTo>
                    <a:pt x="417" y="418"/>
                  </a:lnTo>
                  <a:lnTo>
                    <a:pt x="658" y="418"/>
                  </a:lnTo>
                  <a:lnTo>
                    <a:pt x="658" y="241"/>
                  </a:lnTo>
                  <a:lnTo>
                    <a:pt x="417" y="24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0B1E4BF-B011-47AF-B12F-0ED252E94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790"/>
              <a:ext cx="820" cy="682"/>
            </a:xfrm>
            <a:custGeom>
              <a:avLst/>
              <a:gdLst>
                <a:gd name="T0" fmla="*/ 903 w 1231"/>
                <a:gd name="T1" fmla="*/ 0 h 1021"/>
                <a:gd name="T2" fmla="*/ 615 w 1231"/>
                <a:gd name="T3" fmla="*/ 188 h 1021"/>
                <a:gd name="T4" fmla="*/ 328 w 1231"/>
                <a:gd name="T5" fmla="*/ 0 h 1021"/>
                <a:gd name="T6" fmla="*/ 0 w 1231"/>
                <a:gd name="T7" fmla="*/ 323 h 1021"/>
                <a:gd name="T8" fmla="*/ 615 w 1231"/>
                <a:gd name="T9" fmla="*/ 1021 h 1021"/>
                <a:gd name="T10" fmla="*/ 1231 w 1231"/>
                <a:gd name="T11" fmla="*/ 323 h 1021"/>
                <a:gd name="T12" fmla="*/ 903 w 1231"/>
                <a:gd name="T13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21">
                  <a:moveTo>
                    <a:pt x="903" y="0"/>
                  </a:moveTo>
                  <a:cubicBezTo>
                    <a:pt x="695" y="0"/>
                    <a:pt x="615" y="188"/>
                    <a:pt x="615" y="188"/>
                  </a:cubicBezTo>
                  <a:cubicBezTo>
                    <a:pt x="615" y="188"/>
                    <a:pt x="536" y="0"/>
                    <a:pt x="328" y="0"/>
                  </a:cubicBezTo>
                  <a:cubicBezTo>
                    <a:pt x="95" y="0"/>
                    <a:pt x="0" y="204"/>
                    <a:pt x="0" y="323"/>
                  </a:cubicBezTo>
                  <a:cubicBezTo>
                    <a:pt x="0" y="565"/>
                    <a:pt x="284" y="866"/>
                    <a:pt x="615" y="1021"/>
                  </a:cubicBezTo>
                  <a:cubicBezTo>
                    <a:pt x="947" y="866"/>
                    <a:pt x="1231" y="565"/>
                    <a:pt x="1231" y="323"/>
                  </a:cubicBezTo>
                  <a:cubicBezTo>
                    <a:pt x="1231" y="204"/>
                    <a:pt x="1136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C8E1C6-7A21-4AD7-9D89-1995FCC8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2067F-4A8A-9E41-AB46-D390E929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39894D-310B-3F4D-A8E9-3234B663F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58108-DABB-B643-A128-10EC7B6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691C5E-3F07-F042-86A5-556E13D9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335E89-F826-1945-A996-8BA4F9D8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05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CA548-B984-A94A-B8B6-DFD7B960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B4D201-8656-E740-9BFA-B604811D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29E386-0E36-0A4C-B199-2CA5EC7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4D8AC1-EF80-0449-82D9-662F3976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1B60CF-1BE8-BE46-B5ED-E5143D1A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31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F4B65-380D-794E-80CC-6EF7294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6EF973-8210-234C-A056-E433D181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055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3F5D2-F9F2-D343-A631-9C52DEDD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51C2-99D3-D041-897C-2A7F99D2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F3B19B-99B7-6044-849C-56881BC1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71D6E1-623C-B146-A466-7E545E93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965C68-553A-DF4F-9F3C-AF30B26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E6962C-78C8-DC4D-8C15-90E043B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86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D2A6-543B-234A-A75F-8B89E41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F00DCA-384B-2E47-9564-F75C1D5B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232A02-53D0-5747-BEA8-DBD96FB7F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68A2B9-89B3-214B-A109-056E8C03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D9D7F7-09E9-014B-8E75-C2EF131F7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54A88D6-1B9A-DC44-9E93-88BACA1E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A9D3162-EDC2-A747-8F70-5AAFA337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3A68470-86E4-B945-AC18-89FF023D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9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5C8D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336145"/>
            <a:ext cx="1800656" cy="421958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5C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55697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9EE3B-8870-E040-807D-03777E3E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E94098-24A4-4C48-8069-03E54176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644819-2EB3-9246-9365-1FBBC118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6386B9-364F-6140-A0E4-0A7D34B5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656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E42A98-B6C7-BA44-A8FF-C56628DD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4DB8C6-760A-DA48-8E9C-00602C41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8D18E2-B76B-7445-AA1E-34872823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5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F9065-AA36-E144-936B-6AE7A9AF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9F4C8A-83B4-5946-9282-FC78E0E8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647B3A-6F2A-C947-9F37-2170B8F6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3263D6-F2BA-1343-9149-FFD86FC4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559F8C-58CB-E544-9E06-B7E8DBC9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21ED17-183A-8646-B60B-F26AA1E0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42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847A4-66AD-0746-8BDF-1233FBF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104FA8-B7C7-854E-99B7-51C1264A3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C95AC8-8DD6-0D46-83B7-B379874A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390CD3-E54E-004B-BDC5-AB23B919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AAA498-1D5B-E04A-B24D-04EEEE50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9514FB-7C54-854F-9852-6EEFDDD7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6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B945-3C8F-644E-B7EF-B91085B7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33E2A3-4AF2-3648-B8F1-3601FBC7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87EC0-5D38-B844-8442-CF06A78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05994C-23DA-CE42-B08E-C8205007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B6F6C8-6A44-D14F-8624-39A63BDD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15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16CF70-3176-C649-B23D-D7E03E4C8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4CB21-C4BC-0B47-A559-53E55C6C2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1D8978-E579-5E4D-869D-B2F21EF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84EA6B-97E0-494B-B5AA-74C2355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82DD71-0612-9B43-97AE-F54D91B2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562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CCFD9-DA18-F141-BB31-5567553B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B72F55-0875-2B41-AC0C-D0A84971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1F3120-8D1B-8D40-9288-14A296F4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D10EA2-0416-DF4C-A3EE-EB5AA8D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838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45CE-A38E-D748-8140-3191A04C1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951DF1-46C7-C645-8BBD-01295772E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03E52E-8A72-D749-A174-951BF21A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8F75C3-9C9D-4F46-9449-7F0D945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94C78C-CAE2-5944-98FA-D05F0C7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97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6B86-F56C-3A4C-ADED-9E9E063B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091497-6332-8E47-8677-9579C5E3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CB806-4CB9-584C-A23B-E4B62A08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FE36-59AE-2E4D-ABF7-5B9EDEA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D0B3EA-3670-9D45-9299-5CA90320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059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8E6E-830D-6047-A2E9-42369CE2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F71733-79DD-E141-B659-8B51FC8B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50A30-5A2A-0E4A-82A6-4E45CB6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D2385-6F25-C244-9163-155935F4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DFC75C-4D9E-F14D-9639-778E9388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9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3356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1F34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30. juli 2019</a:t>
            </a:fld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" y="336145"/>
            <a:ext cx="1800651" cy="421957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33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987F6-B398-0244-9F30-7E7C9530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60DA8-7386-1042-81D2-2E461B310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EBE3D0-780E-4243-8F09-428829DC0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8809A4-C4AA-BF4D-92CC-3EBC2E90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C2F72E-2AC4-FF4A-8C0B-147894B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D9F27C-A5E3-A64A-B22A-02A8DDF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52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A68E4-FDFA-9941-B455-2961A3DB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5E034E-4B61-B34D-BDD3-49F9E8D0C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22E105-B363-D149-93EC-BD7E445F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34F824-BCAC-BC4C-9F52-3B4050A7B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EDF4BC-EA5D-B046-846E-1417502A8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1CC3921-31F1-3E40-A581-9D988C7A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036D93-7E9F-D34D-B097-E90FAEFC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DAA8D7-A879-744D-852B-4CE1E607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13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0A42C-20F5-AA46-BC9D-C61BAC99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353111-7802-9D4A-8846-5C157832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5DA3BA-BFE7-774D-9D7C-2F014D89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031C57-6007-3A41-BD1C-AC897CC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027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95D56E-1364-D141-8B0E-3A2064F3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E5CE05-F67A-DC42-89FD-72FE412A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292730-3D1B-A84A-809F-4822906C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25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A4FB-192E-384B-910A-D9B02764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E3B06A-5753-0243-A1DC-5582943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A3F66C-F804-494F-87A2-F827E71B8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6D6CF0-75C2-A84F-A116-BBC2A3BD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E39CD7-F864-7049-BA68-635FD3C3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0C7501-6AE2-5F4A-8C08-705B1D10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95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F7225-4641-7F43-A9E5-424CA2A6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6659E70-FDEE-8248-A897-2DE1694B7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3144E-B7A7-2A49-A1F7-8A706D2E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521F18-711A-B24E-97AF-91A37888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804D03-C2A7-2A41-BFA7-BFEC4195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0AB5B0-E867-B949-A4F2-573644E9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12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A2DAB-69A0-A14F-A2E2-14F41099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1DCEB2-F8D8-514A-8194-1B325CFA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E7F414-53DF-5546-93E0-78D258F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5A8F8-45C2-5B43-8F08-D02CC063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87625E-ABB1-1F4E-A4F5-F5BE8ECD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36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7178FC7-2907-A044-A230-2A5EACBC4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428F53-CB74-4C47-8F04-CE34F064F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B82964-31F2-3447-80A1-695C038E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4B4307-EE1D-414C-B47A-49AC45B8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E99EB8-68C0-D24F-9919-0189BEE3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3F36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441B3C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6079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1F34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3496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5C8D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30.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77043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83988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1F3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ikon">
            <a:extLst>
              <a:ext uri="{FF2B5EF4-FFF2-40B4-BE49-F238E27FC236}">
                <a16:creationId xmlns:a16="http://schemas.microsoft.com/office/drawing/2014/main" id="{E9E6D86C-5ADE-3E4F-B2DF-253D27409911}"/>
              </a:ext>
            </a:extLst>
          </p:cNvPr>
          <p:cNvSpPr txBox="1">
            <a:spLocks/>
          </p:cNvSpPr>
          <p:nvPr userDrawn="1"/>
        </p:nvSpPr>
        <p:spPr>
          <a:xfrm>
            <a:off x="11360253" y="6410347"/>
            <a:ext cx="399747" cy="10047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.v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6" r:id="rId4"/>
    <p:sldLayoutId id="2147483737" r:id="rId5"/>
    <p:sldLayoutId id="2147483738" r:id="rId6"/>
    <p:sldLayoutId id="2147483739" r:id="rId7"/>
    <p:sldLayoutId id="2147483740" r:id="rId8"/>
    <p:sldLayoutId id="2147483721" r:id="rId9"/>
    <p:sldLayoutId id="2147483652" r:id="rId10"/>
    <p:sldLayoutId id="2147483729" r:id="rId11"/>
    <p:sldLayoutId id="2147483747" r:id="rId12"/>
    <p:sldLayoutId id="2147483728" r:id="rId13"/>
    <p:sldLayoutId id="2147483742" r:id="rId14"/>
    <p:sldLayoutId id="2147483732" r:id="rId15"/>
    <p:sldLayoutId id="2147483733" r:id="rId16"/>
    <p:sldLayoutId id="2147483736" r:id="rId17"/>
    <p:sldLayoutId id="2147483741" r:id="rId18"/>
    <p:sldLayoutId id="2147483735" r:id="rId19"/>
    <p:sldLayoutId id="2147483745" r:id="rId20"/>
    <p:sldLayoutId id="2147483722" r:id="rId21"/>
    <p:sldLayoutId id="2147483654" r:id="rId22"/>
    <p:sldLayoutId id="2147483655" r:id="rId23"/>
    <p:sldLayoutId id="2147483670" r:id="rId24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kern="1200">
          <a:solidFill>
            <a:srgbClr val="001F3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C8C17B7-4BAD-C643-AF67-40E5B48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E108AA-EEA8-114E-8569-87AB86B4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CCCA01-F8B4-944E-91E9-27646F20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6F02-DBF1-804D-A56D-E2ED76E38EB7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2910FA-9310-1E43-A345-1003B0C03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447B2D-CDFD-8C43-9E25-00671EE4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0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0DA7BC-DC08-0247-A8C5-149EE2D1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E50D29-71D8-6149-AE24-D67333EC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F5B97E-DFE7-C047-B294-C47EF51B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7DBB-9A2A-0D4A-A171-5620CE27E49A}" type="datetimeFigureOut">
              <a:rPr lang="da-DK" smtClean="0"/>
              <a:t>30/07/2019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7E707A-CE70-0846-AF94-8DB0419A1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B3CE0B-2BBD-FE4B-9AB1-C4C256B8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5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7A014D6D-F660-8E4B-B1AC-BD64A376972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-1"/>
            <a:ext cx="12189600" cy="6858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5543F4-38C8-CA4A-B1B8-8DE7ADE1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122362"/>
            <a:ext cx="8163360" cy="3621600"/>
          </a:xfrm>
        </p:spPr>
        <p:txBody>
          <a:bodyPr/>
          <a:lstStyle/>
          <a:p>
            <a:r>
              <a:rPr lang="da-DK" dirty="0"/>
              <a:t>Samarbejde mellem sundhedspleje og dagtilbud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49E2E65-ED37-5944-A094-7F50877512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2019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23200F4-1564-5348-920F-39CE1DDDD8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0CDE65E-2DA9-0746-86A1-E6A747F8F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5">
            <a:extLst>
              <a:ext uri="{FF2B5EF4-FFF2-40B4-BE49-F238E27FC236}">
                <a16:creationId xmlns:a16="http://schemas.microsoft.com/office/drawing/2014/main" id="{92CD1968-C709-0245-A295-3E286965B944}"/>
              </a:ext>
            </a:extLst>
          </p:cNvPr>
          <p:cNvSpPr txBox="1">
            <a:spLocks/>
          </p:cNvSpPr>
          <p:nvPr/>
        </p:nvSpPr>
        <p:spPr>
          <a:xfrm>
            <a:off x="432000" y="6049117"/>
            <a:ext cx="40212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Inspirationskatalog</a:t>
            </a:r>
          </a:p>
        </p:txBody>
      </p:sp>
    </p:spTree>
    <p:extLst>
      <p:ext uri="{BB962C8B-B14F-4D97-AF65-F5344CB8AC3E}">
        <p14:creationId xmlns:p14="http://schemas.microsoft.com/office/powerpoint/2010/main" val="112275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Sundhedsplejersken arbejder med: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Generelle sundhedsfremmende og sygdomsforebyggende tilbud.</a:t>
            </a:r>
          </a:p>
          <a:p>
            <a:r>
              <a:rPr lang="da-DK" dirty="0"/>
              <a:t>Den enkeltes udvikling, sundhed og trivsel. </a:t>
            </a:r>
          </a:p>
          <a:p>
            <a:r>
              <a:rPr lang="da-DK" dirty="0"/>
              <a:t>Hjemmebesøg hvor det enkelte barns sundhed, udvikling og familiens trivsel er i fokus. </a:t>
            </a:r>
          </a:p>
          <a:p>
            <a:r>
              <a:rPr lang="da-DK" dirty="0"/>
              <a:t>En særlig indsats til børn og familier i en udsat eller sårbar position. </a:t>
            </a:r>
          </a:p>
          <a:p>
            <a:r>
              <a:rPr lang="da-DK" dirty="0"/>
              <a:t>Forebyggende helbredsundersøgelser i skolen.</a:t>
            </a:r>
          </a:p>
          <a:p>
            <a:r>
              <a:rPr lang="da-DK" dirty="0"/>
              <a:t>Vejledning om almene sundhedsfremmende og sygdomsforebyggende foranstaltninger til skoler og kommunale dagtilbud. 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i="1" dirty="0"/>
              <a:t>Kilde: Uddrag af Vejledning om forebyggende sundhedsydelser til børn og unge side 10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5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Daginstitutionspersonalet arbejder med: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1913860"/>
            <a:ext cx="5299200" cy="4183728"/>
          </a:xfrm>
        </p:spPr>
        <p:txBody>
          <a:bodyPr/>
          <a:lstStyle/>
          <a:p>
            <a:r>
              <a:rPr lang="da-DK" dirty="0"/>
              <a:t>At give børn omsorg og understøtte børns trivsel, læring, udvikling og dannelse.</a:t>
            </a:r>
          </a:p>
          <a:p>
            <a:r>
              <a:rPr lang="da-DK" dirty="0"/>
              <a:t>At udvikle pædagogiske læringsmiljøer, hvor legen er grundlæggende og hvor der tages udgangspunkt i et børneperspektiv.</a:t>
            </a:r>
          </a:p>
          <a:p>
            <a:r>
              <a:rPr lang="da-DK" dirty="0"/>
              <a:t>I samarbejde med forældrene at bidrage til, at børn får en god og tryg opvækst.</a:t>
            </a:r>
          </a:p>
          <a:p>
            <a:r>
              <a:rPr lang="da-DK" dirty="0"/>
              <a:t>At give børn medbestemmelse, medansvar og forståelse for og oplevelse med demokrati.</a:t>
            </a:r>
          </a:p>
          <a:p>
            <a:r>
              <a:rPr lang="da-DK" dirty="0"/>
              <a:t>At udvikle børns selvstændighed og evner til at indgå i forpligtende fællesskaber. </a:t>
            </a:r>
          </a:p>
          <a:p>
            <a:r>
              <a:rPr lang="da-DK" dirty="0"/>
              <a:t>At sikre børn en god overgang fra hjem til dagtilbud. 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/>
              <a:t>Kilde: Uddrag </a:t>
            </a:r>
            <a:r>
              <a:rPr lang="da-DK" i="1" dirty="0"/>
              <a:t>af Dagtilbudsloven § 7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tværfagligt samarbejde 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1679944"/>
            <a:ext cx="5299200" cy="4417644"/>
          </a:xfrm>
        </p:spPr>
        <p:txBody>
          <a:bodyPr/>
          <a:lstStyle/>
          <a:p>
            <a:r>
              <a:rPr lang="da-DK" dirty="0"/>
              <a:t>Samarbejde som løst netværk.</a:t>
            </a:r>
            <a:br>
              <a:rPr lang="da-DK" dirty="0"/>
            </a:br>
            <a:r>
              <a:rPr lang="da-DK" dirty="0"/>
              <a:t>Vi har ikke faste aftaler, men vi kender hinanden udveksler oplysninger, når der er behov og koordinerer vores indsats.</a:t>
            </a:r>
          </a:p>
          <a:p>
            <a:r>
              <a:rPr lang="da-DK" dirty="0"/>
              <a:t>Samarbejde som overlevering.</a:t>
            </a:r>
            <a:br>
              <a:rPr lang="da-DK" dirty="0"/>
            </a:br>
            <a:r>
              <a:rPr lang="da-DK" dirty="0"/>
              <a:t>Vi har faste aftaler om overlevering af oplysninger, når barnet skal i dagtilbud, men arbejder i øvrigt hver for sig.</a:t>
            </a:r>
          </a:p>
          <a:p>
            <a:r>
              <a:rPr lang="da-DK" dirty="0"/>
              <a:t>Samarbejde som fleksibelt team.</a:t>
            </a:r>
            <a:br>
              <a:rPr lang="da-DK" dirty="0"/>
            </a:br>
            <a:r>
              <a:rPr lang="da-DK" dirty="0"/>
              <a:t>Vi arbejder både hver for sig og sammen om familien. Mødes i fællesskab med familien efter behov og har fælles dialoger med familien om barnets trivsel og udvikling. </a:t>
            </a:r>
          </a:p>
          <a:p>
            <a:r>
              <a:rPr lang="da-DK" dirty="0"/>
              <a:t>Samarbejde som et team.</a:t>
            </a:r>
            <a:br>
              <a:rPr lang="da-DK" dirty="0"/>
            </a:br>
            <a:r>
              <a:rPr lang="da-DK" dirty="0"/>
              <a:t>Vi arbejder sammen om familien og mødes i fællesskab med familien ud fra en fastlagt ramme. Vi bidrager med det, vi kan, uanset hvilken faggruppe vi kommer fra. </a:t>
            </a:r>
          </a:p>
          <a:p>
            <a:r>
              <a:rPr lang="da-DK" dirty="0"/>
              <a:t>Andre former for tværfagligt samarbejde?</a:t>
            </a:r>
          </a:p>
          <a:p>
            <a:r>
              <a:rPr lang="da-DK" dirty="0"/>
              <a:t>Eksempel som ikke er på listen – I samarbejder ….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88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Tværfagligt samarbejde </a:t>
            </a:r>
            <a:br>
              <a:rPr lang="da-DK" dirty="0"/>
            </a:br>
            <a:r>
              <a:rPr lang="da-DK" dirty="0"/>
              <a:t>– muligheder og begrænsninger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2424222"/>
            <a:ext cx="5299200" cy="3673365"/>
          </a:xfrm>
        </p:spPr>
        <p:txBody>
          <a:bodyPr/>
          <a:lstStyle/>
          <a:p>
            <a:r>
              <a:rPr lang="da-DK" dirty="0"/>
              <a:t>Hvordan kan vi bruge hinanden?</a:t>
            </a:r>
          </a:p>
          <a:p>
            <a:r>
              <a:rPr lang="da-DK" dirty="0"/>
              <a:t>Hvilke begrænsninger kan der være i samarbejdet?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249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ide til handling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Hvad vil vi gerne gøre sammen her hos os?</a:t>
            </a:r>
          </a:p>
          <a:p>
            <a:r>
              <a:rPr lang="da-DK" dirty="0"/>
              <a:t>Hvad kan vi gøre sammen her hos os? </a:t>
            </a:r>
          </a:p>
          <a:p>
            <a:r>
              <a:rPr lang="da-DK" dirty="0"/>
              <a:t>Hvad gør vi sammen?</a:t>
            </a:r>
          </a:p>
          <a:p>
            <a:pPr marL="0" indent="0">
              <a:buNone/>
            </a:pPr>
            <a:endParaRPr lang="da-DK" dirty="0">
              <a:solidFill>
                <a:srgbClr val="001F34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08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800" y="632969"/>
            <a:ext cx="5299200" cy="1174565"/>
          </a:xfrm>
        </p:spPr>
        <p:txBody>
          <a:bodyPr/>
          <a:lstStyle/>
          <a:p>
            <a:r>
              <a:rPr lang="da-DK" dirty="0"/>
              <a:t>Hvad vil det kræve af </a:t>
            </a:r>
            <a:br>
              <a:rPr lang="da-DK" dirty="0"/>
            </a:br>
            <a:r>
              <a:rPr lang="da-DK" dirty="0"/>
              <a:t>dig som leder?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2360428"/>
            <a:ext cx="5299200" cy="373716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08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 af mødet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Hvad nåede vi?</a:t>
            </a:r>
          </a:p>
          <a:p>
            <a:r>
              <a:rPr lang="da-DK" dirty="0"/>
              <a:t>Hvad er det næste der skal ske?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Tak for i dag.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8145365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styrelsen PowerPoint skabelon">
  <a:themeElements>
    <a:clrScheme name="Sundhedsstyrelsen - Mørk grøn">
      <a:dk1>
        <a:sysClr val="windowText" lastClr="000000"/>
      </a:dk1>
      <a:lt1>
        <a:sysClr val="window" lastClr="FFFFFF"/>
      </a:lt1>
      <a:dk2>
        <a:srgbClr val="99EFD7"/>
      </a:dk2>
      <a:lt2>
        <a:srgbClr val="005045"/>
      </a:lt2>
      <a:accent1>
        <a:srgbClr val="003F36"/>
      </a:accent1>
      <a:accent2>
        <a:srgbClr val="00D79B"/>
      </a:accent2>
      <a:accent3>
        <a:srgbClr val="005C8D"/>
      </a:accent3>
      <a:accent4>
        <a:srgbClr val="BEE3FF"/>
      </a:accent4>
      <a:accent5>
        <a:srgbClr val="441B3C"/>
      </a:accent5>
      <a:accent6>
        <a:srgbClr val="FF7896"/>
      </a:accent6>
      <a:hlink>
        <a:srgbClr val="00D79B"/>
      </a:hlink>
      <a:folHlink>
        <a:srgbClr val="005045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A16F1A4-D7A2-47AD-8CC5-09B4829257D8}" vid="{BE58C47F-DC93-4865-BED4-2B512DFCA1BB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200</Words>
  <Application>Microsoft Macintosh PowerPoint</Application>
  <PresentationFormat>Widescreen</PresentationFormat>
  <Paragraphs>57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Calibri Light</vt:lpstr>
      <vt:lpstr>Raleway ExtraBold</vt:lpstr>
      <vt:lpstr>Calibri</vt:lpstr>
      <vt:lpstr>Arial</vt:lpstr>
      <vt:lpstr>Raleway</vt:lpstr>
      <vt:lpstr>Sundhedsstyrelsen PowerPoint skabelon</vt:lpstr>
      <vt:lpstr>Brugerdefineret design</vt:lpstr>
      <vt:lpstr>1_Brugerdefineret design</vt:lpstr>
      <vt:lpstr>Samarbejde mellem sundhedspleje og dagtilbud</vt:lpstr>
      <vt:lpstr>Sundhedsplejersken arbejder med:</vt:lpstr>
      <vt:lpstr>Daginstitutionspersonalet arbejder med:</vt:lpstr>
      <vt:lpstr>Eksempler på tværfagligt samarbejde </vt:lpstr>
      <vt:lpstr>Tværfagligt samarbejde  – muligheder og begrænsninger</vt:lpstr>
      <vt:lpstr>Fra ide til handling</vt:lpstr>
      <vt:lpstr>Hvad vil det kræve af  dig som leder?</vt:lpstr>
      <vt:lpstr>Afrunding af mødet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2019-07-30T07:20:48Z</cp:lastPrinted>
  <dcterms:created xsi:type="dcterms:W3CDTF">2019-07-08T17:07:27Z</dcterms:created>
  <dcterms:modified xsi:type="dcterms:W3CDTF">2019-07-30T07:20:50Z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