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8"/>
  </p:notesMasterIdLst>
  <p:handoutMasterIdLst>
    <p:handoutMasterId r:id="rId29"/>
  </p:handoutMasterIdLst>
  <p:sldIdLst>
    <p:sldId id="356" r:id="rId2"/>
    <p:sldId id="259" r:id="rId3"/>
    <p:sldId id="373" r:id="rId4"/>
    <p:sldId id="374" r:id="rId5"/>
    <p:sldId id="264" r:id="rId6"/>
    <p:sldId id="383" r:id="rId7"/>
    <p:sldId id="384" r:id="rId8"/>
    <p:sldId id="363" r:id="rId9"/>
    <p:sldId id="379" r:id="rId10"/>
    <p:sldId id="359" r:id="rId11"/>
    <p:sldId id="353" r:id="rId12"/>
    <p:sldId id="343" r:id="rId13"/>
    <p:sldId id="358" r:id="rId14"/>
    <p:sldId id="347" r:id="rId15"/>
    <p:sldId id="357" r:id="rId16"/>
    <p:sldId id="385" r:id="rId17"/>
    <p:sldId id="277" r:id="rId18"/>
    <p:sldId id="368" r:id="rId19"/>
    <p:sldId id="369" r:id="rId20"/>
    <p:sldId id="360" r:id="rId21"/>
    <p:sldId id="365" r:id="rId22"/>
    <p:sldId id="370" r:id="rId23"/>
    <p:sldId id="371" r:id="rId24"/>
    <p:sldId id="378" r:id="rId25"/>
    <p:sldId id="269" r:id="rId26"/>
    <p:sldId id="354" r:id="rId27"/>
  </p:sldIdLst>
  <p:sldSz cx="12192000" cy="6858000"/>
  <p:notesSz cx="6858000" cy="9144000"/>
  <p:embeddedFontLst>
    <p:embeddedFont>
      <p:font typeface="Raleway" panose="020B0604020202020204" charset="0"/>
      <p:regular r:id="rId30"/>
      <p:bold r:id="rId31"/>
      <p:italic r:id="rId32"/>
      <p:boldItalic r:id="rId33"/>
    </p:embeddedFont>
    <p:embeddedFont>
      <p:font typeface="Raleway ExtraBold" panose="020B0604020202020204" charset="0"/>
      <p:regular r:id="rId34"/>
      <p:bold r:id="rId35"/>
      <p:italic r:id="rId36"/>
      <p:boldItalic r:id="rId37"/>
    </p:embeddedFont>
    <p:embeddedFont>
      <p:font typeface="Raleway Light" panose="020B060402020202020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28"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3B7CA"/>
    <a:srgbClr val="BEE3FF"/>
    <a:srgbClr val="00513D"/>
    <a:srgbClr val="0080C6"/>
    <a:srgbClr val="F7A600"/>
    <a:srgbClr val="004E3A"/>
    <a:srgbClr val="007AC1"/>
    <a:srgbClr val="005C8D"/>
    <a:srgbClr val="FFCC00"/>
    <a:srgbClr val="FC4B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81871" autoAdjust="0"/>
  </p:normalViewPr>
  <p:slideViewPr>
    <p:cSldViewPr snapToGrid="0" showGuides="1">
      <p:cViewPr varScale="1">
        <p:scale>
          <a:sx n="55" d="100"/>
          <a:sy n="55" d="100"/>
        </p:scale>
        <p:origin x="824"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21/11/2023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21/11/2023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t.dk/da/Vaerdighed/Udgivelser-cases-og-film/2023/Animationsfilm-om-undersoegelse-af-samarbejdet-ml-paaroerende-og-hjemmeplej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st.dk/da/Vaerdighed/Redskaber/2022/Dialogkort-til-samarbejde-mellem-paaroerende-og-aeldreplej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t.dk/da/vaerdighed/temaer/paaroerende/viden-om/inspirationsfilm-om-det-gode-paaroerendesamarbejd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st.dk/da/Vaerdighed/Redskaber/2023/Redskaber-til-hjemlighe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st.dk/da/Vaerdighed/Redskaber/2022/Perspektivskift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sst.23video.com/video/66969717/sundhedsstyrelsens-webinar-8-1-21-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st.dk/da/Vaerdighed/Redskaber/2022/Isbjerge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st.dk/da/Vaerdighed/Temaer/Paaroerende/Kompetenceudvikling-om-paaroerendesamarbej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t.dk/da/Vaerdighed/Udgivelser-cases-og-film/2023/Undersoegelse-af-samarbejdet-mellem-paaroerende-og-hjemmeplej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t.dk/da/Vaerdighed/Udgivelser-cases-og-film/2022/Webinar_-Inddrag-de-paaroerende---saadan-goer-and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st.dk/da/Vaerdighed/Udgivelser-cases-og-film/2023/Undersoegelse-af-samarbejdet-mellem-paaroerende-og-hjemmeplej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Om oplægget</a:t>
            </a:r>
          </a:p>
          <a:p>
            <a:pPr marL="0" indent="0">
              <a:buFontTx/>
              <a:buNone/>
            </a:pPr>
            <a:r>
              <a:rPr lang="da-DK" dirty="0"/>
              <a:t>Power Point-oplægget indeholder fem temaer. Ét tema tager cirka 10-12 minutter. Hele oplægget vil tage cirka halvanden time, afhængigt af hvor meget I går i dybden med øvelserne. </a:t>
            </a:r>
          </a:p>
          <a:p>
            <a:pPr marL="0" indent="0">
              <a:buFontTx/>
              <a:buNone/>
            </a:pPr>
            <a:r>
              <a:rPr lang="da-DK" dirty="0"/>
              <a:t>Du kan vælge at afholde et langt møde, hvor I berører alle temaer eller du kan gennemgå ét tema af gangen i fx en møderække. </a:t>
            </a:r>
          </a:p>
          <a:p>
            <a:pPr marL="0" indent="0">
              <a:buFontTx/>
              <a:buNone/>
            </a:pPr>
            <a:r>
              <a:rPr lang="da-DK" dirty="0"/>
              <a:t>Find mere information i procesguiden.</a:t>
            </a:r>
          </a:p>
          <a:p>
            <a:endParaRPr lang="da-DK" dirty="0"/>
          </a:p>
          <a:p>
            <a:endParaRPr lang="da-DK" b="1" dirty="0">
              <a:solidFill>
                <a:schemeClr val="bg2"/>
              </a:solidFill>
            </a:endParaRPr>
          </a:p>
          <a:p>
            <a:r>
              <a:rPr lang="da-DK" b="1" dirty="0">
                <a:solidFill>
                  <a:schemeClr val="bg2"/>
                </a:solidFill>
              </a:rPr>
              <a:t>Om noterne</a:t>
            </a:r>
          </a:p>
          <a:p>
            <a:r>
              <a:rPr lang="da-DK" dirty="0"/>
              <a:t>Noterne er til dig som underviser. Noterne har to overskrifter: ”Forslag til </a:t>
            </a:r>
            <a:r>
              <a:rPr lang="da-DK" dirty="0" err="1"/>
              <a:t>facilitering</a:t>
            </a:r>
            <a:r>
              <a:rPr lang="da-DK" dirty="0"/>
              <a:t>” og ”Find mere viden”. Forslag til </a:t>
            </a:r>
            <a:r>
              <a:rPr lang="da-DK" dirty="0" err="1"/>
              <a:t>facilitering</a:t>
            </a:r>
            <a:r>
              <a:rPr lang="da-DK" dirty="0"/>
              <a:t> er gode tips til, hvordan du kan inddrage deltagerne og bruge øvelser og spørgsmål. Øvelserne er opdelt i lille øvelse (tager cirka 5 minutter) og større øvelse (tager op til 10 minutter)</a:t>
            </a:r>
          </a:p>
          <a:p>
            <a:r>
              <a:rPr lang="da-DK" dirty="0"/>
              <a:t>Under overskriften ”Find mere viden”, er der henvisninger til Sundhedsstyrelsens andre materialer om pårørendesamarbejde, som du kan bruge efter relevans og behov. </a:t>
            </a:r>
          </a:p>
          <a:p>
            <a:endParaRPr lang="da-DK" dirty="0"/>
          </a:p>
          <a:p>
            <a:r>
              <a:rPr lang="da-DK" dirty="0"/>
              <a:t>Bagerst i oplægget finder du to metodeslides, som du kan vælge, om du vil bruge, når I arbejder med ”eksempelsiderne”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265299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147005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Få deltagerne til at </a:t>
            </a:r>
            <a:r>
              <a:rPr lang="da-DK" b="0" u="sng" dirty="0"/>
              <a:t>mærke: </a:t>
            </a:r>
            <a:r>
              <a:rPr lang="da-DK" b="0" u="none" dirty="0"/>
              <a:t>hvorfor giver forventningsafstemning mening for mig..? </a:t>
            </a:r>
          </a:p>
          <a:p>
            <a:pPr marL="171450" indent="-171450">
              <a:buFont typeface="Arial" panose="020B0604020202020204" pitchFamily="34" charset="0"/>
              <a:buChar char="•"/>
            </a:pPr>
            <a:r>
              <a:rPr lang="da-DK" b="0" u="none" dirty="0"/>
              <a:t>Spørg deltagerne: Hvis du nu skulle have hjælp, hvem ville så være din nærmeste pårørende? Prøv så at forestille dig, at du var din partner/søster/veninde/barn – hvad ville så være vigtigt for dem at vide? Hvad skulle en medarbejder i ældreplejen være opmærksom på?</a:t>
            </a:r>
          </a:p>
          <a:p>
            <a:pPr marL="171450" indent="-171450">
              <a:buFont typeface="Arial" panose="020B0604020202020204" pitchFamily="34" charset="0"/>
              <a:buChar char="•"/>
            </a:pPr>
            <a:r>
              <a:rPr lang="da-DK" b="0" u="none" dirty="0"/>
              <a:t>Med det in mente hvorfor er forventningsafstemning så vigtigt?</a:t>
            </a:r>
          </a:p>
          <a:p>
            <a:endParaRPr lang="da-DK" b="1" dirty="0"/>
          </a:p>
          <a:p>
            <a:r>
              <a:rPr lang="da-DK" b="1" dirty="0"/>
              <a:t>Find mere viden</a:t>
            </a:r>
          </a:p>
          <a:p>
            <a:pPr marL="171450" indent="-171450">
              <a:buFont typeface="Arial" panose="020B0604020202020204" pitchFamily="34" charset="0"/>
              <a:buChar char="•"/>
            </a:pPr>
            <a:r>
              <a:rPr lang="da-DK" dirty="0"/>
              <a:t>Sundhedsstyrelsen har lavet en kort animationsfilm om samarbejde med pårørende i hjemmeplejen. Filmens del 2 handler om forventningsafstemning. Find filmen her: </a:t>
            </a:r>
            <a:r>
              <a:rPr lang="da-DK" dirty="0">
                <a:hlinkClick r:id="rId3"/>
              </a:rPr>
              <a:t>Animationsfilm om undersøgelse af samarbejdet ml pårørende og hjemmepleje – Sundhedsstyrelsen</a:t>
            </a: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1716892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r>
              <a:rPr lang="da-DK" b="0" dirty="0"/>
              <a:t>- Tal om de tre fokusområder i højre side: hvordan gør I det?</a:t>
            </a:r>
          </a:p>
          <a:p>
            <a:endParaRPr lang="da-DK" b="1" dirty="0"/>
          </a:p>
          <a:p>
            <a:r>
              <a:rPr lang="da-DK" b="1" dirty="0"/>
              <a:t>Find mere viden:</a:t>
            </a:r>
          </a:p>
          <a:p>
            <a:r>
              <a:rPr lang="da-DK" dirty="0">
                <a:hlinkClick r:id="rId3"/>
              </a:rPr>
              <a:t>Dialogkort til samarbejde mellem pårørende og ældreplejen - Sundhedsstyrelsen</a:t>
            </a:r>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46944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endParaRPr lang="da-DK" dirty="0"/>
          </a:p>
          <a:p>
            <a:pPr marL="171450" indent="-171450">
              <a:buFontTx/>
              <a:buChar char="-"/>
            </a:pPr>
            <a:r>
              <a:rPr lang="da-DK" dirty="0"/>
              <a:t>Læs eksemplet højt i plenum</a:t>
            </a:r>
          </a:p>
          <a:p>
            <a:pPr marL="171450" indent="-171450">
              <a:buFontTx/>
              <a:buChar char="-"/>
            </a:pPr>
            <a:r>
              <a:rPr lang="da-DK" dirty="0"/>
              <a:t>Start med at tal om eksemplet i plenum, kan I genkender det fra jeres egen hverdag?</a:t>
            </a:r>
          </a:p>
          <a:p>
            <a:pPr marL="171450" indent="-171450">
              <a:buFontTx/>
              <a:buChar char="-"/>
            </a:pPr>
            <a:r>
              <a:rPr lang="da-DK" dirty="0"/>
              <a:t>Tag derefter udgangspunkt i refleksionsspørgsmålene og drøft dem to og to - hvis I er mange, kan du dele deltagerne op i grupper af tre: én interviewer, én bliver interviewet og én lytter. Den der lytter, gentager, hvad han/hun har hørt i interviewet. Derefter bytter man roller internt i gruppen. Med denne øvelse træner deltagerne sig i at lytte til hinanden. </a:t>
            </a:r>
            <a:endParaRPr lang="da-DK"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dirty="0"/>
              <a:t>Tal også om: Er der andre tidspunkter, hvor forventningsafstemning er særlig vigtig?</a:t>
            </a:r>
            <a:endParaRPr lang="da-DK" dirty="0"/>
          </a:p>
          <a:p>
            <a:pPr marL="0" indent="0">
              <a:buFontTx/>
              <a:buNone/>
            </a:pPr>
            <a:endParaRPr lang="da-DK" dirty="0"/>
          </a:p>
          <a:p>
            <a:pPr marL="0" indent="0">
              <a:buFontTx/>
              <a:buNone/>
            </a:pPr>
            <a:r>
              <a:rPr lang="da-DK" b="1" dirty="0"/>
              <a:t>Find mere viden</a:t>
            </a:r>
          </a:p>
          <a:p>
            <a:pPr marL="171450" indent="-171450">
              <a:buFont typeface="Arial" panose="020B0604020202020204" pitchFamily="34" charset="0"/>
              <a:buChar char="•"/>
            </a:pPr>
            <a:r>
              <a:rPr lang="da-DK" dirty="0"/>
              <a:t>Hvis du gerne vil arbejde med metoderne </a:t>
            </a:r>
            <a:r>
              <a:rPr lang="da-DK" i="1" dirty="0"/>
              <a:t>Perspektivskifte</a:t>
            </a:r>
            <a:r>
              <a:rPr lang="da-DK" dirty="0"/>
              <a:t> og </a:t>
            </a:r>
            <a:r>
              <a:rPr lang="da-DK" i="1" dirty="0"/>
              <a:t>Isbjerg</a:t>
            </a:r>
            <a:r>
              <a:rPr lang="da-DK" i="0" dirty="0"/>
              <a:t> kan du finde metodeslides med links til mere viden bagerst i præsentationen. </a:t>
            </a:r>
          </a:p>
          <a:p>
            <a:pPr marL="171450" indent="-171450">
              <a:buFont typeface="Arial" panose="020B0604020202020204" pitchFamily="34" charset="0"/>
              <a:buChar char="•"/>
            </a:pPr>
            <a:r>
              <a:rPr lang="da-DK" i="0" dirty="0"/>
              <a:t>Vær opmærksom på at øvelsen kræver mere tid til </a:t>
            </a:r>
            <a:r>
              <a:rPr lang="da-DK" i="0" dirty="0" err="1"/>
              <a:t>facilitering</a:t>
            </a:r>
            <a:r>
              <a:rPr lang="da-DK" i="0" dirty="0"/>
              <a:t>, hvis I skal arbejde med metoderne. </a:t>
            </a:r>
            <a:endParaRPr lang="da-DK" i="1" dirty="0"/>
          </a:p>
          <a:p>
            <a:pPr marL="0" indent="0">
              <a:buFontTx/>
              <a:buNone/>
            </a:pPr>
            <a:endParaRPr lang="da-DK" dirty="0"/>
          </a:p>
          <a:p>
            <a:pPr marL="0" indent="0">
              <a:buFontTx/>
              <a:buNone/>
            </a:pPr>
            <a:endParaRPr lang="da-DK" b="0"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3989434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Tx/>
              <a:buChar char="-"/>
            </a:pPr>
            <a:r>
              <a:rPr lang="da-DK" b="0" dirty="0"/>
              <a:t>Se filmen </a:t>
            </a:r>
            <a:r>
              <a:rPr lang="da-DK" dirty="0">
                <a:hlinkClick r:id="rId3"/>
              </a:rPr>
              <a:t>Inspirationsfilm om det gode pårørendesamarbejde - Sundhedsstyrelsen</a:t>
            </a:r>
            <a:endParaRPr lang="da-DK" b="0" dirty="0"/>
          </a:p>
          <a:p>
            <a:pPr marL="171450" indent="-171450">
              <a:buFontTx/>
              <a:buChar char="-"/>
            </a:pPr>
            <a:r>
              <a:rPr lang="da-DK" b="0" dirty="0"/>
              <a:t>Tal derefter om, hvad I gør: Hvad oplever I, at borgere og pårørende ønsker? Hvad virker og hvornår? Og hvordan kan man skabe rutiner, som både borger, pårørende, en selv og kollegaerne kan acceptere?</a:t>
            </a:r>
          </a:p>
          <a:p>
            <a:pPr marL="171450" indent="-171450">
              <a:buFontTx/>
              <a:buChar char="-"/>
            </a:pPr>
            <a:endParaRPr lang="da-DK" b="0" dirty="0"/>
          </a:p>
          <a:p>
            <a:pPr marL="0" indent="0">
              <a:buFontTx/>
              <a:buNone/>
            </a:pPr>
            <a:r>
              <a:rPr lang="da-DK" b="1" dirty="0"/>
              <a:t>Find mere viden</a:t>
            </a:r>
          </a:p>
          <a:p>
            <a:pPr marL="0" indent="0">
              <a:buFontTx/>
              <a:buNone/>
            </a:pPr>
            <a:r>
              <a:rPr lang="da-DK" b="0" dirty="0"/>
              <a:t>Redskab til at skabe hjemlighed og rutiner i hjemmet: </a:t>
            </a:r>
            <a:r>
              <a:rPr lang="da-DK" dirty="0">
                <a:hlinkClick r:id="rId4"/>
              </a:rPr>
              <a:t>Sundhedsstyrelsen</a:t>
            </a:r>
            <a:endParaRPr lang="da-DK" b="1" dirty="0"/>
          </a:p>
          <a:p>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1888881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288447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r>
              <a:rPr lang="da-DK" b="1" dirty="0"/>
              <a:t>:</a:t>
            </a:r>
          </a:p>
          <a:p>
            <a:pPr marL="171450" indent="-171450">
              <a:buFontTx/>
              <a:buChar char="-"/>
            </a:pPr>
            <a:r>
              <a:rPr lang="da-DK" dirty="0"/>
              <a:t>Tal sammen om regler for samtykke og tavshedspligt.</a:t>
            </a:r>
          </a:p>
          <a:p>
            <a:pPr marL="171450" indent="-171450">
              <a:buFontTx/>
              <a:buChar char="-"/>
            </a:pPr>
            <a:r>
              <a:rPr lang="da-DK" dirty="0"/>
              <a:t>Reglerne kan være forvirrende og kan gøre det svært at samarbejde med pårørende, men det er ikke en forhindring for samarbejdet. </a:t>
            </a:r>
          </a:p>
          <a:p>
            <a:pPr marL="171450" indent="-171450">
              <a:buFontTx/>
              <a:buChar char="-"/>
            </a:pPr>
            <a:endParaRPr lang="da-DK" dirty="0"/>
          </a:p>
          <a:p>
            <a:pPr marL="0" indent="0">
              <a:buFontTx/>
              <a:buNone/>
            </a:pPr>
            <a:r>
              <a:rPr lang="da-DK" b="1" dirty="0"/>
              <a:t>Få mere viden:</a:t>
            </a:r>
          </a:p>
          <a:p>
            <a:pPr marL="171450" indent="-171450">
              <a:buFontTx/>
              <a:buChar char="-"/>
            </a:pPr>
            <a:r>
              <a:rPr lang="da-DK" dirty="0"/>
              <a:t>Der findes mere information om regler i håndbogen om pårørendesamarbejde fra side 52 til side 59. På side 59 er finder du links til hjemmesider, hvor du kan få juridisk overblik og vejledning. </a:t>
            </a:r>
          </a:p>
          <a:p>
            <a:pPr marL="171450" indent="-171450">
              <a:buFontTx/>
              <a:buChar char="-"/>
            </a:pPr>
            <a:r>
              <a:rPr lang="da-DK" dirty="0"/>
              <a:t>Sundhedsstyrelsen har sendt et webinar om dilemmaerne i forhold til samtykke og tavshedspligt i pårørendesamarbejdet. Du kan se webinaret her: https://www.sst.dk/da/Vaerdighed/Udgivelser-cases-og-film/2022/Webinar_-Paaroerende-monopolet---faa-loest-dit-dilemma</a:t>
            </a:r>
          </a:p>
        </p:txBody>
      </p:sp>
      <p:sp>
        <p:nvSpPr>
          <p:cNvPr id="4" name="Pladsholder til slidenummer 3"/>
          <p:cNvSpPr>
            <a:spLocks noGrp="1"/>
          </p:cNvSpPr>
          <p:nvPr>
            <p:ph type="sldNum" sz="quarter" idx="10"/>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226547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r>
              <a:rPr lang="da-DK" b="1" dirty="0"/>
              <a:t>:</a:t>
            </a:r>
          </a:p>
          <a:p>
            <a:pPr marL="171450" indent="-171450">
              <a:buFont typeface="Arial" panose="020B0604020202020204" pitchFamily="34" charset="0"/>
              <a:buChar char="•"/>
            </a:pPr>
            <a:r>
              <a:rPr lang="da-DK" dirty="0"/>
              <a:t>Læs casen højt </a:t>
            </a:r>
          </a:p>
          <a:p>
            <a:pPr marL="171450" indent="-171450">
              <a:buFont typeface="Arial" panose="020B0604020202020204" pitchFamily="34" charset="0"/>
              <a:buChar char="•"/>
            </a:pPr>
            <a:r>
              <a:rPr lang="da-DK" dirty="0"/>
              <a:t>Refleksionsspørgsmålene kan drøftes i plenum eller to og to og herefter i plenum. </a:t>
            </a:r>
          </a:p>
          <a:p>
            <a:pPr marL="171450" indent="-171450">
              <a:buFont typeface="Arial" panose="020B0604020202020204" pitchFamily="34" charset="0"/>
              <a:buChar char="•"/>
            </a:pPr>
            <a:r>
              <a:rPr lang="da-DK" dirty="0"/>
              <a:t>Kan deltagerne genkende noget fra casen? Hvordan kan man tænke over kommunikation, herunder sprog og kropssprog, i en lignende samtale med en pårørende?</a:t>
            </a: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30325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122958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r>
              <a:rPr lang="da-DK" b="0" dirty="0"/>
              <a:t>- Brug slide til at samle op på drøftelserne om tavshedspligt og samtykke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124368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2393443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752974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pPr marL="171450" indent="-171450">
              <a:buFont typeface="Arial" panose="020B0604020202020204" pitchFamily="34" charset="0"/>
              <a:buChar char="•"/>
            </a:pPr>
            <a:r>
              <a:rPr lang="da-DK" b="0" dirty="0"/>
              <a:t>Se procesplanen</a:t>
            </a:r>
          </a:p>
          <a:p>
            <a:pPr marL="171450" indent="-171450">
              <a:buFont typeface="Arial" panose="020B0604020202020204" pitchFamily="34" charset="0"/>
              <a:buChar char="•"/>
            </a:pPr>
            <a:r>
              <a:rPr lang="da-DK" b="0" dirty="0"/>
              <a:t>Er der noget I skal gøre mere af (bed eventuelt deltagerne skrive ned og dele)</a:t>
            </a:r>
          </a:p>
          <a:p>
            <a:pPr marL="171450" indent="-171450">
              <a:buFont typeface="Arial" panose="020B0604020202020204" pitchFamily="34" charset="0"/>
              <a:buChar char="•"/>
            </a:pPr>
            <a:r>
              <a:rPr lang="da-DK" b="0" dirty="0"/>
              <a:t>Hav fokus på, at pårørendesamarbejde er en FÆLLES opgave og aldrig noget den enkelte skal stå alene med</a:t>
            </a:r>
          </a:p>
          <a:p>
            <a:pPr marL="171450" indent="-171450">
              <a:buFont typeface="Arial" panose="020B0604020202020204" pitchFamily="34" charset="0"/>
              <a:buChar char="•"/>
            </a:pPr>
            <a:r>
              <a:rPr lang="da-DK" sz="1200" b="0" i="0" u="none" strike="noStrike" kern="1200" baseline="0" dirty="0">
                <a:solidFill>
                  <a:schemeClr val="tx1"/>
                </a:solidFill>
                <a:latin typeface="+mn-lt"/>
                <a:ea typeface="+mn-ea"/>
                <a:cs typeface="+mn-cs"/>
              </a:rPr>
              <a:t>Vær opmærksom på, hvis der er kommet nogle ting op på mødet, der skal bæres videre til fx ledelse eller andre og lav aftaler, så det der er blevet sagt, ikke bare 'hænger i luften' efter mødet.</a:t>
            </a:r>
          </a:p>
          <a:p>
            <a:pPr marL="171450" indent="-171450">
              <a:buFont typeface="Arial" panose="020B0604020202020204" pitchFamily="34" charset="0"/>
              <a:buChar char="•"/>
            </a:pPr>
            <a:r>
              <a:rPr lang="da-DK" sz="1200" b="0" i="0" u="none" strike="noStrike" kern="1200" baseline="0" dirty="0">
                <a:solidFill>
                  <a:schemeClr val="tx1"/>
                </a:solidFill>
                <a:latin typeface="+mn-lt"/>
                <a:ea typeface="+mn-ea"/>
                <a:cs typeface="+mn-cs"/>
              </a:rPr>
              <a:t>Har deltagerne spørgsmål eller ting de har glemt at sige?</a:t>
            </a:r>
            <a:endParaRPr lang="da-DK" b="0" dirty="0"/>
          </a:p>
          <a:p>
            <a:pPr marL="171450" indent="-171450">
              <a:buFont typeface="Arial" panose="020B0604020202020204" pitchFamily="34" charset="0"/>
              <a:buChar char="•"/>
            </a:pPr>
            <a:endParaRPr lang="da-DK" b="0"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98829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301216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dirty="0"/>
              <a:t>Find mere viden: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hlinkClick r:id="rId3"/>
              </a:rPr>
              <a:t>Redskabet: Perspektivskifte - Sundhedsstyrelsen</a:t>
            </a:r>
            <a:endParaRPr lang="da-DK" sz="1200" b="1" dirty="0"/>
          </a:p>
          <a:p>
            <a:r>
              <a:rPr lang="da-DK" dirty="0">
                <a:hlinkClick r:id="rId4"/>
              </a:rPr>
              <a:t>Sundhedsstyrelsens Webinar 8-1-21 del2_3.mov - Video fra Sundhedsstyrelsen (23video.com)</a:t>
            </a:r>
            <a:endParaRPr lang="da-DK" i="1" dirty="0"/>
          </a:p>
          <a:p>
            <a:pPr marL="0" indent="0">
              <a:buFont typeface="Arial" panose="020B0604020202020204" pitchFamily="34" charset="0"/>
              <a:buNone/>
            </a:pPr>
            <a:endParaRPr lang="da-DK" i="1"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25</a:t>
            </a:fld>
            <a:endParaRPr lang="en-GB"/>
          </a:p>
        </p:txBody>
      </p:sp>
    </p:spTree>
    <p:extLst>
      <p:ext uri="{BB962C8B-B14F-4D97-AF65-F5344CB8AC3E}">
        <p14:creationId xmlns:p14="http://schemas.microsoft.com/office/powerpoint/2010/main" val="2817036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Find mere viden:</a:t>
            </a:r>
          </a:p>
          <a:p>
            <a:r>
              <a:rPr lang="da-DK" dirty="0">
                <a:hlinkClick r:id="rId3"/>
              </a:rPr>
              <a:t>Redskabet: Isbjerget - Sundhedsstyrelsen</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260572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3810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0"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170677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Du kan sætte 10-12 minutter af til øvelsen afhængigt af, hvor mange deltagere, der er på mødet. </a:t>
            </a:r>
          </a:p>
          <a:p>
            <a:pPr marL="171450" indent="-171450">
              <a:buFont typeface="Arial" panose="020B0604020202020204" pitchFamily="34" charset="0"/>
              <a:buChar char="•"/>
            </a:pPr>
            <a:r>
              <a:rPr lang="da-DK" b="0" dirty="0"/>
              <a:t>Bordrunde hvor I taler om, hvad I gør godt i forhold til pårørendesamarbejde. Spørg først deltagerne: hvad fungerer godt? Spørg dernæst: hvornår bliver det svært? </a:t>
            </a:r>
          </a:p>
          <a:p>
            <a:pPr marL="171450" indent="-171450">
              <a:buFont typeface="Arial" panose="020B0604020202020204" pitchFamily="34" charset="0"/>
              <a:buChar char="•"/>
            </a:pPr>
            <a:r>
              <a:rPr lang="da-DK" b="0" dirty="0"/>
              <a:t>Øvelser eller plenumsamtale, hvor du som underviser skriver deltagernes svar på en tavle eller indsamler svar, som deltagerne skriver på post </a:t>
            </a:r>
            <a:r>
              <a:rPr lang="da-DK" b="0" dirty="0" err="1"/>
              <a:t>it’s</a:t>
            </a:r>
            <a:r>
              <a:rPr lang="da-DK" b="0" dirty="0"/>
              <a:t>. Du kan hænge svarene op i lokalet eller samle op og læse højt.</a:t>
            </a:r>
            <a:endParaRPr lang="da-DK" b="1" dirty="0"/>
          </a:p>
          <a:p>
            <a:pPr marL="171450" indent="-171450">
              <a:buFont typeface="Arial" panose="020B0604020202020204" pitchFamily="34" charset="0"/>
              <a:buChar char="•"/>
            </a:pPr>
            <a:r>
              <a:rPr lang="da-DK" b="0" dirty="0"/>
              <a:t>I forlængelse af spørgsmålene på </a:t>
            </a:r>
            <a:r>
              <a:rPr lang="da-DK" b="0" dirty="0" err="1"/>
              <a:t>slidet</a:t>
            </a:r>
            <a:r>
              <a:rPr lang="da-DK" b="0" dirty="0"/>
              <a:t> kan I drøfte, hvordan I overleverer pårørendes viden og observationer mellem medarbejdere – har I gode løsninger hos jer? Og er der noget nyt, I skal afprøve?</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Har deltagerne svært ved øvelsen, kan du selv starte med at skrive nogle sætninger op.</a:t>
            </a:r>
          </a:p>
          <a:p>
            <a:pPr marL="0" indent="0">
              <a:buFont typeface="Arial" panose="020B0604020202020204" pitchFamily="34" charset="0"/>
              <a:buNone/>
            </a:pPr>
            <a:r>
              <a:rPr lang="da-DK" dirty="0"/>
              <a:t>Der findes mange gode måder at skabe tillid og gode relationer på, nogle eksempler kan være: </a:t>
            </a:r>
          </a:p>
          <a:p>
            <a:pPr marL="0" indent="0">
              <a:buFontTx/>
              <a:buNone/>
            </a:pPr>
            <a:r>
              <a:rPr lang="da-DK" sz="1200" dirty="0"/>
              <a:t>- Jeg forklarer, hvad jeg gør både over for borger og over for de pårørende. </a:t>
            </a:r>
          </a:p>
          <a:p>
            <a:pPr marL="171450" indent="-171450">
              <a:buFontTx/>
              <a:buChar char="-"/>
            </a:pPr>
            <a:r>
              <a:rPr lang="da-DK" sz="1200" dirty="0"/>
              <a:t>Jeg spørger ind til den pårørendes viden om borgeren (rutiner, påklædning, hobbies etc.)</a:t>
            </a:r>
          </a:p>
          <a:p>
            <a:pPr marL="0" indent="0">
              <a:buFontTx/>
              <a:buNone/>
            </a:pPr>
            <a:r>
              <a:rPr lang="da-DK" sz="1200" dirty="0"/>
              <a:t>- Jeg spørger til højdepunkter og fælles livsbegivenheder i borger og pårørendes liv</a:t>
            </a:r>
          </a:p>
          <a:p>
            <a:pPr>
              <a:buFont typeface="Arial" panose="020B0604020202020204" pitchFamily="34" charset="0"/>
              <a:buNone/>
            </a:pPr>
            <a:r>
              <a:rPr lang="da-DK" sz="1200" dirty="0"/>
              <a:t>- Jeg fortæller små historier om borgere til de pårørende (gerne også de positive)</a:t>
            </a:r>
          </a:p>
          <a:p>
            <a:pPr>
              <a:buFont typeface="Arial" panose="020B0604020202020204" pitchFamily="34" charset="0"/>
              <a:buNone/>
            </a:pPr>
            <a:r>
              <a:rPr lang="da-DK" sz="1200" dirty="0"/>
              <a:t>- Jeg ringer til pårørende på eget initiativ</a:t>
            </a:r>
          </a:p>
          <a:p>
            <a:pPr>
              <a:buFont typeface="Arial" panose="020B0604020202020204" pitchFamily="34" charset="0"/>
              <a:buNone/>
            </a:pPr>
            <a:r>
              <a:rPr lang="da-DK" sz="1200" dirty="0"/>
              <a:t>- Jeg spørger pårørende, hvordan de har det</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125744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Tx/>
              <a:buChar char="-"/>
            </a:pPr>
            <a:r>
              <a:rPr lang="da-DK" b="0" dirty="0"/>
              <a:t>Tal om, hvad der er vigtigt i kommunikation med pårørende. Hvordan taler I med og om pårørende?</a:t>
            </a:r>
          </a:p>
          <a:p>
            <a:pPr marL="0" indent="0">
              <a:buFontTx/>
              <a:buNone/>
            </a:pPr>
            <a:endParaRPr lang="da-DK" b="0" dirty="0"/>
          </a:p>
          <a:p>
            <a:pPr marL="0" indent="0">
              <a:buFontTx/>
              <a:buNone/>
            </a:pPr>
            <a:r>
              <a:rPr lang="da-DK" b="1" dirty="0"/>
              <a:t>Find mere viden</a:t>
            </a:r>
          </a:p>
          <a:p>
            <a:pPr marL="0" indent="0">
              <a:buFontTx/>
              <a:buNone/>
            </a:pPr>
            <a:r>
              <a:rPr lang="da-DK" b="0" dirty="0"/>
              <a:t>- På side 43 i </a:t>
            </a:r>
            <a:r>
              <a:rPr lang="da-DK" b="0" i="1" dirty="0"/>
              <a:t>Håndbog om det gode samarbejde med pårørende i ældreplejen</a:t>
            </a:r>
            <a:r>
              <a:rPr lang="da-DK" b="0" i="0" dirty="0"/>
              <a:t> er der mere viden om faldgruber i kommunikation med pårørende. Det kan være godt at gennemgå, </a:t>
            </a:r>
            <a:r>
              <a:rPr lang="da-DK" b="0" i="1" dirty="0"/>
              <a:t>efter </a:t>
            </a:r>
            <a:r>
              <a:rPr lang="da-DK" b="0" i="0" dirty="0"/>
              <a:t>I har talt om, hvad I gør godt og hvordan I kommunikerer godt. </a:t>
            </a:r>
          </a:p>
          <a:p>
            <a:pPr marL="0" indent="0">
              <a:buFontTx/>
              <a:buNone/>
            </a:pPr>
            <a:r>
              <a:rPr lang="da-DK" b="0" i="0" dirty="0"/>
              <a:t>- Se også Videnscenter for værdig ældreplejes e-læringsmodul om pårørendesamarbejde, hvor man blandt andet kan øve sig i at blive endnu bedre til professionel kommunikation med pårørende: </a:t>
            </a:r>
            <a:r>
              <a:rPr lang="da-DK" dirty="0">
                <a:hlinkClick r:id="rId3"/>
              </a:rPr>
              <a:t>Kompetenceudvikling om pårørendesamarbejde - Sundhedsstyrelsen</a:t>
            </a:r>
            <a:endParaRPr lang="da-DK" b="0" i="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133870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Som underviser kan du spørge til, hvem deltagerne er pårørende til og hvordan deltagerne selv gerne ville inddrages, hvis de var pårørende. Hvad ville være vigtigt for dem? Det er netop de forskellige behov og ønsker, som er interessante at få frem.  </a:t>
            </a:r>
          </a:p>
          <a:p>
            <a:pPr marL="171450" indent="-171450">
              <a:buFont typeface="Arial" panose="020B0604020202020204" pitchFamily="34" charset="0"/>
              <a:buChar char="•"/>
            </a:pPr>
            <a:r>
              <a:rPr lang="da-DK" sz="1200" dirty="0"/>
              <a:t>Det kan du lægge vægt på: Nogle borgere har mange pårørende. Andre har ingen. Nogle borgere ønsker, at deres pårørende skal vide alt. Andre, at de ikke skal underrettes om deres aktuelle situation. Derfor gælder det for os som medarbejdere om hurtigt at afdække, hvem borgerens pårørende er samt deres relation. Dernæst at spørge åbent ind til de pårørendes rolle i borgerens liv</a:t>
            </a:r>
            <a:endParaRPr lang="da-DK" b="0" dirty="0"/>
          </a:p>
          <a:p>
            <a:endParaRPr lang="da-DK" b="1" dirty="0"/>
          </a:p>
          <a:p>
            <a:r>
              <a:rPr lang="da-DK" b="1" dirty="0"/>
              <a:t>Find mere viden</a:t>
            </a:r>
          </a:p>
          <a:p>
            <a:r>
              <a:rPr lang="da-DK" b="0" dirty="0"/>
              <a:t>-   Hvis I skal arbejde mere med pårørendes forskellige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Der kan være forskel på pårørende, der er samboende og pårørende som bor langt væk. Sundhedsstyrelsen har udgivet en undersøgelse, som handler om pårørendesamarbejde i hjemmeplejen. I undersøgelsen er der udviklet 4 pårørendetyper, der kan være et godt udgangspunkt for en snak hos jer om, hvem de pårørende er, og hvordan man kan samarbejde ens med dem på forskellige måder alt efter hvem de er, og hvad deres behov er. Link til undersøgelsen her: </a:t>
            </a:r>
            <a:r>
              <a:rPr lang="da-DK" dirty="0">
                <a:hlinkClick r:id="rId3"/>
              </a:rPr>
              <a:t>Undersøgelse af samarbejdet mellem pårørende og hjemmeplejen – Sundhedsstyrelsen</a:t>
            </a:r>
            <a:r>
              <a:rPr lang="da-DK" dirty="0"/>
              <a:t> – se side 10-18.</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373401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Sæt god tid af til denne øvelse – gerne 15 minutter eller længere tid. </a:t>
            </a:r>
          </a:p>
          <a:p>
            <a:pPr marL="171450" indent="-171450">
              <a:buFont typeface="Arial" panose="020B0604020202020204" pitchFamily="34" charset="0"/>
              <a:buChar char="•"/>
            </a:pPr>
            <a:r>
              <a:rPr lang="da-DK" b="0" dirty="0"/>
              <a:t>Spørgsmål kan drøftes to og to eller i plenum. Du kan skrive på tavle eller </a:t>
            </a:r>
            <a:r>
              <a:rPr lang="da-DK" b="0" dirty="0" err="1"/>
              <a:t>flip-over</a:t>
            </a:r>
            <a:r>
              <a:rPr lang="da-DK" b="0" dirty="0"/>
              <a:t>, mens I taler sammen.</a:t>
            </a:r>
          </a:p>
          <a:p>
            <a:pPr marL="171450" indent="-171450">
              <a:buFont typeface="Arial" panose="020B0604020202020204" pitchFamily="34" charset="0"/>
              <a:buChar char="•"/>
            </a:pPr>
            <a:r>
              <a:rPr lang="da-DK" b="0" dirty="0"/>
              <a:t>Spørgsmålene kan også gives på forhånd</a:t>
            </a:r>
          </a:p>
          <a:p>
            <a:pPr marL="171450" indent="-171450">
              <a:buFont typeface="Arial" panose="020B0604020202020204" pitchFamily="34" charset="0"/>
              <a:buChar char="•"/>
            </a:pPr>
            <a:r>
              <a:rPr lang="da-DK" b="0" dirty="0"/>
              <a:t>Sørg for at afklare inden øvelsen, om du kan/skal gå videre med input til ledelsen</a:t>
            </a:r>
            <a:endParaRPr lang="da-DK" b="1" dirty="0"/>
          </a:p>
          <a:p>
            <a:endParaRPr lang="da-DK" b="1" dirty="0"/>
          </a:p>
          <a:p>
            <a:r>
              <a:rPr lang="da-DK" b="1" dirty="0"/>
              <a:t>Find mere viden </a:t>
            </a:r>
          </a:p>
          <a:p>
            <a:pPr marL="171450" indent="-171450">
              <a:buFont typeface="Arial" panose="020B0604020202020204" pitchFamily="34" charset="0"/>
              <a:buChar char="•"/>
            </a:pPr>
            <a:r>
              <a:rPr lang="da-DK" dirty="0"/>
              <a:t>Der er gode eksempler på opstartssamtaler i hjemmeplejen på sst.dk. Se </a:t>
            </a:r>
            <a:r>
              <a:rPr lang="da-DK" dirty="0">
                <a:hlinkClick r:id="rId3"/>
              </a:rPr>
              <a:t>Webinar: Inddrag de pårørende - sådan gør andre – Sundhedsstyrelsen</a:t>
            </a:r>
            <a:endParaRPr lang="da-DK" dirty="0"/>
          </a:p>
          <a:p>
            <a:pPr marL="171450" indent="-171450">
              <a:buFont typeface="Arial" panose="020B0604020202020204" pitchFamily="34" charset="0"/>
              <a:buChar char="•"/>
            </a:pPr>
            <a:r>
              <a:rPr lang="da-DK" sz="1200" b="0" i="0" u="none" strike="noStrike" kern="1200" baseline="0" dirty="0">
                <a:solidFill>
                  <a:schemeClr val="tx1"/>
                </a:solidFill>
                <a:latin typeface="+mn-lt"/>
                <a:ea typeface="+mn-ea"/>
                <a:cs typeface="+mn-cs"/>
              </a:rPr>
              <a:t>Se også tjekliste med spørgsmål på sidste side i Sundhedsstyrelsens rapport om pårørende i hjemmeplejen. Du finder rapporten ved at klikke på dette link: </a:t>
            </a:r>
            <a:r>
              <a:rPr lang="da-DK" dirty="0">
                <a:hlinkClick r:id="rId4"/>
              </a:rPr>
              <a:t>Undersøgelse af samarbejdet mellem pårørende og hjemmeplejen - Sundhedsstyrelsen</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172131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4137308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1" y="336145"/>
            <a:ext cx="1800659" cy="421958"/>
          </a:xfrm>
          <a:prstGeom prst="rect">
            <a:avLst/>
          </a:prstGeom>
        </p:spPr>
      </p:pic>
      <p:sp>
        <p:nvSpPr>
          <p:cNvPr id="26" name="Ikoner">
            <a:extLst>
              <a:ext uri="{FF2B5EF4-FFF2-40B4-BE49-F238E27FC236}">
                <a16:creationId xmlns:a16="http://schemas.microsoft.com/office/drawing/2014/main" id="{807501B8-6288-4B48-97AA-8207383A42BF}"/>
              </a:ext>
            </a:extLst>
          </p:cNvPr>
          <p:cNvSpPr>
            <a:spLocks noChangeAspect="1"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42242514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632970"/>
            <a:ext cx="113280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484199"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75999" y="1900238"/>
            <a:ext cx="5484201"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slidenummer 11">
            <a:extLst>
              <a:ext uri="{FF2B5EF4-FFF2-40B4-BE49-F238E27FC236}">
                <a16:creationId xmlns:a16="http://schemas.microsoft.com/office/drawing/2014/main" id="{99C76138-CD40-4E65-845F-F511C78E056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0" name="Pladsholder til dato 9" hidden="1">
            <a:extLst>
              <a:ext uri="{FF2B5EF4-FFF2-40B4-BE49-F238E27FC236}">
                <a16:creationId xmlns:a16="http://schemas.microsoft.com/office/drawing/2014/main" id="{F3B39126-D198-41DB-88AB-6C4F5438657B}"/>
              </a:ext>
            </a:extLst>
          </p:cNvPr>
          <p:cNvSpPr>
            <a:spLocks noGrp="1"/>
          </p:cNvSpPr>
          <p:nvPr>
            <p:ph type="dt" sz="half" idx="10"/>
          </p:nvPr>
        </p:nvSpPr>
        <p:spPr/>
        <p:txBody>
          <a:bodyPr/>
          <a:lstStyle/>
          <a:p>
            <a:endParaRPr lang="da-DK" dirty="0"/>
          </a:p>
        </p:txBody>
      </p:sp>
      <p:sp>
        <p:nvSpPr>
          <p:cNvPr id="11" name="Pladsholder til sidefod 10" hidden="1">
            <a:extLst>
              <a:ext uri="{FF2B5EF4-FFF2-40B4-BE49-F238E27FC236}">
                <a16:creationId xmlns:a16="http://schemas.microsoft.com/office/drawing/2014/main" id="{3F8442AA-4FE0-47EA-8B79-6D112F429168}"/>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333517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objekt til billed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275998"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9200" cy="934890"/>
          </a:xfrm>
        </p:spPr>
        <p:txBody>
          <a:bodyPr/>
          <a:lstStyle>
            <a:lvl1pPr>
              <a:defRPr sz="3000"/>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icture Placeholder 3">
            <a:extLst>
              <a:ext uri="{FF2B5EF4-FFF2-40B4-BE49-F238E27FC236}">
                <a16:creationId xmlns:a16="http://schemas.microsoft.com/office/drawing/2014/main" id="{5347FED5-0CD2-4FA7-BE6E-68D8065A4ECE}"/>
              </a:ext>
            </a:extLst>
          </p:cNvPr>
          <p:cNvSpPr>
            <a:spLocks noGrp="1"/>
          </p:cNvSpPr>
          <p:nvPr>
            <p:ph type="pic" sz="quarter" idx="17" hasCustomPrompt="1"/>
          </p:nvPr>
        </p:nvSpPr>
        <p:spPr>
          <a:xfrm>
            <a:off x="6275998" y="0"/>
            <a:ext cx="6094800" cy="6858000"/>
          </a:xfrm>
        </p:spPr>
        <p:txBody>
          <a:bodyPr tIns="612000" anchor="ctr" anchorCtr="0"/>
          <a:lstStyle>
            <a:lvl1pPr marL="0" indent="0" algn="ctr">
              <a:buNone/>
              <a:defRPr/>
            </a:lvl1pPr>
          </a:lstStyle>
          <a:p>
            <a:r>
              <a:rPr lang="da-DK" dirty="0"/>
              <a:t>Klik på ikonet og indsæt billede</a:t>
            </a:r>
          </a:p>
        </p:txBody>
      </p:sp>
      <p:sp>
        <p:nvSpPr>
          <p:cNvPr id="13" name="Pladsholder til slidenummer 12">
            <a:extLst>
              <a:ext uri="{FF2B5EF4-FFF2-40B4-BE49-F238E27FC236}">
                <a16:creationId xmlns:a16="http://schemas.microsoft.com/office/drawing/2014/main" id="{A51774A5-FED9-4538-B2CB-565EACF9A76D}"/>
              </a:ext>
            </a:extLst>
          </p:cNvPr>
          <p:cNvSpPr>
            <a:spLocks noGrp="1"/>
          </p:cNvSpPr>
          <p:nvPr>
            <p:ph type="sldNum" sz="quarter" idx="16"/>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111A1756-A0E7-4C52-9A32-CA3EB8559D08}"/>
              </a:ext>
            </a:extLst>
          </p:cNvPr>
          <p:cNvSpPr>
            <a:spLocks noGrp="1"/>
          </p:cNvSpPr>
          <p:nvPr>
            <p:ph type="dt" sz="half" idx="14"/>
          </p:nvPr>
        </p:nvSpPr>
        <p:spPr/>
        <p:txBody>
          <a:bodyPr/>
          <a:lstStyle/>
          <a:p>
            <a:endParaRPr lang="da-DK" dirty="0"/>
          </a:p>
        </p:txBody>
      </p:sp>
      <p:sp>
        <p:nvSpPr>
          <p:cNvPr id="12" name="Pladsholder til sidefod 11" hidden="1">
            <a:extLst>
              <a:ext uri="{FF2B5EF4-FFF2-40B4-BE49-F238E27FC236}">
                <a16:creationId xmlns:a16="http://schemas.microsoft.com/office/drawing/2014/main" id="{9B0D835E-06D6-410D-B17D-472F6616F431}"/>
              </a:ext>
            </a:extLst>
          </p:cNvPr>
          <p:cNvSpPr>
            <a:spLocks noGrp="1"/>
          </p:cNvSpPr>
          <p:nvPr>
            <p:ph type="ftr" sz="quarter" idx="15"/>
          </p:nvPr>
        </p:nvSpPr>
        <p:spPr/>
        <p:txBody>
          <a:bodyPr/>
          <a:lstStyle/>
          <a:p>
            <a:endParaRPr lang="da-DK" dirty="0"/>
          </a:p>
        </p:txBody>
      </p:sp>
      <p:sp>
        <p:nvSpPr>
          <p:cNvPr id="10" name="Text Placeholder Ikoner">
            <a:extLst>
              <a:ext uri="{FF2B5EF4-FFF2-40B4-BE49-F238E27FC236}">
                <a16:creationId xmlns:a16="http://schemas.microsoft.com/office/drawing/2014/main" id="{F3423F88-ABA9-453B-96CA-8105B8687026}"/>
              </a:ext>
            </a:extLst>
          </p:cNvPr>
          <p:cNvSpPr>
            <a:spLocks noGrp="1"/>
          </p:cNvSpPr>
          <p:nvPr>
            <p:ph type="body" sz="quarter" idx="18"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Tree>
    <p:extLst>
      <p:ext uri="{BB962C8B-B14F-4D97-AF65-F5344CB8AC3E}">
        <p14:creationId xmlns:p14="http://schemas.microsoft.com/office/powerpoint/2010/main" val="264251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dholdsobjekter på baggr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097200"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9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71200" y="182880"/>
            <a:ext cx="5745600" cy="5926712"/>
          </a:xfrm>
          <a:prstGeom prst="rect">
            <a:avLst/>
          </a:prstGeom>
        </p:spPr>
        <p:txBody>
          <a:bodyPr/>
          <a:lstStyle>
            <a:lvl1pPr>
              <a:defRPr/>
            </a:lvl1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27486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dholdsobjekter på baggrund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BC38EB6-9EC0-43F9-9816-E002D7CCA3D8}"/>
              </a:ext>
            </a:extLst>
          </p:cNvPr>
          <p:cNvSpPr/>
          <p:nvPr userDrawn="1"/>
        </p:nvSpPr>
        <p:spPr>
          <a:xfrm>
            <a:off x="1"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Rektangel 7">
            <a:extLst>
              <a:ext uri="{FF2B5EF4-FFF2-40B4-BE49-F238E27FC236}">
                <a16:creationId xmlns:a16="http://schemas.microsoft.com/office/drawing/2014/main" id="{5A6B7885-DDAE-450C-B00C-E86812F046A2}"/>
              </a:ext>
            </a:extLst>
          </p:cNvPr>
          <p:cNvSpPr/>
          <p:nvPr userDrawn="1"/>
        </p:nvSpPr>
        <p:spPr>
          <a:xfrm>
            <a:off x="6094801" y="0"/>
            <a:ext cx="60972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7448" cy="934890"/>
          </a:xfrm>
        </p:spPr>
        <p:txBody>
          <a:bodyPr/>
          <a:lstStyle>
            <a:lvl1pPr>
              <a:defRPr>
                <a:solidFill>
                  <a:schemeClr val="bg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271200" y="182880"/>
            <a:ext cx="5745507" cy="592671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4" name="Content Placeholder 3"/>
          <p:cNvSpPr>
            <a:spLocks noGrp="1"/>
          </p:cNvSpPr>
          <p:nvPr>
            <p:ph sz="half" idx="2" hasCustomPrompt="1"/>
          </p:nvPr>
        </p:nvSpPr>
        <p:spPr>
          <a:xfrm>
            <a:off x="432000" y="1900800"/>
            <a:ext cx="5297448" cy="419792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lvl1pPr>
              <a:defRPr>
                <a:solidFill>
                  <a:schemeClr val="bg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21338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rvet baggrund og indholdsobjek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EFDE22D-AEC6-44D1-9036-1CBF65072CEB}"/>
              </a:ext>
            </a:extLst>
          </p:cNvPr>
          <p:cNvSpPr/>
          <p:nvPr userDrawn="1"/>
        </p:nvSpPr>
        <p:spPr>
          <a:xfrm>
            <a:off x="0" y="0"/>
            <a:ext cx="609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6454800" y="632970"/>
            <a:ext cx="5299200" cy="934890"/>
          </a:xfrm>
        </p:spPr>
        <p:txBody>
          <a:bodyPr/>
          <a:lstStyle>
            <a:lvl1pPr>
              <a:lnSpc>
                <a:spcPct val="89000"/>
              </a:lnSpc>
              <a:defRPr sz="300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accent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632123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l og teks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EFDE22D-AEC6-44D1-9036-1CBF65072CEB}"/>
              </a:ext>
            </a:extLst>
          </p:cNvPr>
          <p:cNvSpPr/>
          <p:nvPr userDrawn="1"/>
        </p:nvSpPr>
        <p:spPr>
          <a:xfrm>
            <a:off x="0"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6454800" y="632970"/>
            <a:ext cx="5299200" cy="934890"/>
          </a:xfrm>
        </p:spPr>
        <p:txBody>
          <a:bodyPr/>
          <a:lstStyle>
            <a:lvl1pPr>
              <a:lnSpc>
                <a:spcPct val="89000"/>
              </a:lnSpc>
              <a:defRPr sz="300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bg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dirty="0"/>
          </a:p>
        </p:txBody>
      </p:sp>
      <p:sp>
        <p:nvSpPr>
          <p:cNvPr id="5" name="Pladsholder til tekst 4">
            <a:extLst>
              <a:ext uri="{FF2B5EF4-FFF2-40B4-BE49-F238E27FC236}">
                <a16:creationId xmlns:a16="http://schemas.microsoft.com/office/drawing/2014/main" id="{98E83D3A-E2DC-4014-A218-F23A5A80480F}"/>
              </a:ext>
            </a:extLst>
          </p:cNvPr>
          <p:cNvSpPr>
            <a:spLocks noGrp="1"/>
          </p:cNvSpPr>
          <p:nvPr>
            <p:ph type="body" sz="quarter" idx="13" hasCustomPrompt="1"/>
          </p:nvPr>
        </p:nvSpPr>
        <p:spPr>
          <a:xfrm>
            <a:off x="431800" y="1900238"/>
            <a:ext cx="5303000" cy="4197350"/>
          </a:xfrm>
        </p:spPr>
        <p:txBody>
          <a:bodyPr>
            <a:normAutofit/>
          </a:bodyPr>
          <a:lstStyle>
            <a:lvl1pPr marL="0" indent="0">
              <a:lnSpc>
                <a:spcPct val="83000"/>
              </a:lnSpc>
              <a:spcBef>
                <a:spcPts val="6000"/>
              </a:spcBef>
              <a:spcAft>
                <a:spcPts val="400"/>
              </a:spcAft>
              <a:buFont typeface="Arial" panose="020B0604020202020204" pitchFamily="34" charset="0"/>
              <a:buChar char="​"/>
              <a:defRPr sz="10000" b="1">
                <a:solidFill>
                  <a:schemeClr val="bg1"/>
                </a:solidFill>
              </a:defRPr>
            </a:lvl1pPr>
            <a:lvl2pPr marL="0" indent="0">
              <a:lnSpc>
                <a:spcPct val="111000"/>
              </a:lnSpc>
              <a:buFont typeface="Arial" panose="020B0604020202020204" pitchFamily="34" charset="0"/>
              <a:buChar char="​"/>
              <a:defRPr>
                <a:solidFill>
                  <a:schemeClr val="bg1"/>
                </a:solidFill>
              </a:defRPr>
            </a:lvl2pPr>
            <a:lvl3pPr marL="180000">
              <a:lnSpc>
                <a:spcPct val="114000"/>
              </a:lnSpc>
              <a:defRPr>
                <a:solidFill>
                  <a:schemeClr val="bg1"/>
                </a:solidFill>
              </a:defRPr>
            </a:lvl3pPr>
            <a:lvl4pPr marL="360000">
              <a:lnSpc>
                <a:spcPct val="114000"/>
              </a:lnSpc>
              <a:defRPr>
                <a:solidFill>
                  <a:schemeClr val="bg1"/>
                </a:solidFill>
              </a:defRPr>
            </a:lvl4pPr>
            <a:lvl5pPr marL="540000">
              <a:lnSpc>
                <a:spcPct val="114000"/>
              </a:lnSpc>
              <a:defRPr>
                <a:solidFill>
                  <a:schemeClr val="bg1"/>
                </a:solidFill>
              </a:defRPr>
            </a:lvl5pPr>
          </a:lstStyle>
          <a:p>
            <a:pPr lvl="0"/>
            <a:r>
              <a:rPr lang="da-DK" dirty="0"/>
              <a:t>Indsæt tal </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kstfelt 5">
            <a:extLst>
              <a:ext uri="{FF2B5EF4-FFF2-40B4-BE49-F238E27FC236}">
                <a16:creationId xmlns:a16="http://schemas.microsoft.com/office/drawing/2014/main" id="{A7AB18CA-D15D-4150-802F-9E36348819D9}"/>
              </a:ext>
            </a:extLst>
          </p:cNvPr>
          <p:cNvSpPr txBox="1"/>
          <p:nvPr userDrawn="1"/>
        </p:nvSpPr>
        <p:spPr>
          <a:xfrm>
            <a:off x="-1173717" y="1900238"/>
            <a:ext cx="1040130" cy="169277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næste tekst niveau vælg ENTER og TAB</a:t>
            </a:r>
          </a:p>
          <a:p>
            <a:pPr marL="0" marR="0" lvl="0" indent="0" algn="r" defTabSz="914400" rtl="0" eaLnBrk="1" fontAlgn="auto" latinLnBrk="0" hangingPunct="1">
              <a:lnSpc>
                <a:spcPct val="100000"/>
              </a:lnSpc>
              <a:spcBef>
                <a:spcPts val="0"/>
              </a:spcBef>
              <a:spcAft>
                <a:spcPts val="0"/>
              </a:spcAft>
              <a:buClrTx/>
              <a:buSzTx/>
              <a:buFontTx/>
              <a:buNone/>
              <a:tabLst/>
              <a:defRPr/>
            </a:pPr>
            <a:endParaRPr lang="da-DK" sz="1100" dirty="0"/>
          </a:p>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at få tal niveauet tilbage skal du vælge ENTER og SHIFT + TAB </a:t>
            </a:r>
          </a:p>
          <a:p>
            <a:pPr algn="r"/>
            <a:endParaRPr lang="da-DK" sz="1100" dirty="0" err="1"/>
          </a:p>
        </p:txBody>
      </p:sp>
      <p:pic>
        <p:nvPicPr>
          <p:cNvPr id="4" name="Billede 3">
            <a:extLst>
              <a:ext uri="{FF2B5EF4-FFF2-40B4-BE49-F238E27FC236}">
                <a16:creationId xmlns:a16="http://schemas.microsoft.com/office/drawing/2014/main" id="{DAABE7F8-1F06-472C-9E25-82F6207F40CC}"/>
              </a:ext>
            </a:extLst>
          </p:cNvPr>
          <p:cNvPicPr>
            <a:picLocks noChangeAspect="1"/>
          </p:cNvPicPr>
          <p:nvPr userDrawn="1"/>
        </p:nvPicPr>
        <p:blipFill>
          <a:blip r:embed="rId2"/>
          <a:stretch>
            <a:fillRect/>
          </a:stretch>
        </p:blipFill>
        <p:spPr>
          <a:xfrm>
            <a:off x="-2031101" y="3429000"/>
            <a:ext cx="1897514" cy="2207684"/>
          </a:xfrm>
          <a:prstGeom prst="rect">
            <a:avLst/>
          </a:prstGeom>
        </p:spPr>
      </p:pic>
    </p:spTree>
    <p:extLst>
      <p:ext uri="{BB962C8B-B14F-4D97-AF65-F5344CB8AC3E}">
        <p14:creationId xmlns:p14="http://schemas.microsoft.com/office/powerpoint/2010/main" val="9862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objekt til billeder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Picture Placeholder 3">
            <a:extLst>
              <a:ext uri="{FF2B5EF4-FFF2-40B4-BE49-F238E27FC236}">
                <a16:creationId xmlns:a16="http://schemas.microsoft.com/office/drawing/2014/main" id="{EA72F82E-41CB-4503-864D-CF00A38EB36F}"/>
              </a:ext>
            </a:extLst>
          </p:cNvPr>
          <p:cNvSpPr>
            <a:spLocks noGrp="1"/>
          </p:cNvSpPr>
          <p:nvPr>
            <p:ph type="pic" sz="quarter" idx="17" hasCustomPrompt="1"/>
          </p:nvPr>
        </p:nvSpPr>
        <p:spPr>
          <a:xfrm>
            <a:off x="3354797" y="0"/>
            <a:ext cx="8837203" cy="6858000"/>
          </a:xfrm>
        </p:spPr>
        <p:txBody>
          <a:bodyPr tIns="612000" anchor="ctr" anchorCtr="0"/>
          <a:lstStyle>
            <a:lvl1pPr marL="0" indent="0" algn="ctr">
              <a:buNone/>
              <a:defRPr/>
            </a:lvl1pPr>
          </a:lstStyle>
          <a:p>
            <a:r>
              <a:rPr lang="da-DK" dirty="0"/>
              <a:t>Klik på ikonet og indsæt billede</a:t>
            </a:r>
          </a:p>
        </p:txBody>
      </p:sp>
      <p:sp>
        <p:nvSpPr>
          <p:cNvPr id="2" name="Title 1"/>
          <p:cNvSpPr>
            <a:spLocks noGrp="1"/>
          </p:cNvSpPr>
          <p:nvPr>
            <p:ph type="title" hasCustomPrompt="1"/>
          </p:nvPr>
        </p:nvSpPr>
        <p:spPr>
          <a:xfrm>
            <a:off x="432000" y="632970"/>
            <a:ext cx="2563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2563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Text Placeholder Ikoner">
            <a:extLst>
              <a:ext uri="{FF2B5EF4-FFF2-40B4-BE49-F238E27FC236}">
                <a16:creationId xmlns:a16="http://schemas.microsoft.com/office/drawing/2014/main" id="{527BF74F-F718-4318-88F1-B78CF3023F0A}"/>
              </a:ext>
            </a:extLst>
          </p:cNvPr>
          <p:cNvSpPr>
            <a:spLocks noGrp="1"/>
          </p:cNvSpPr>
          <p:nvPr>
            <p:ph type="body" sz="quarter" idx="16"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24747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dholdsobjekter på baggrund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2563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3537676" y="182881"/>
            <a:ext cx="8479064" cy="5914708"/>
          </a:xfrm>
          <a:prstGeom prst="rect">
            <a:avLst/>
          </a:prstGeom>
        </p:spPr>
        <p:txBody>
          <a:bodyPr/>
          <a:lstStyle>
            <a:lvl1pPr>
              <a:defRPr/>
            </a:lvl1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31801" y="1900800"/>
            <a:ext cx="2563400" cy="419760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44558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1">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dirty="0"/>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12" name="Ikoner">
            <a:extLst>
              <a:ext uri="{FF2B5EF4-FFF2-40B4-BE49-F238E27FC236}">
                <a16:creationId xmlns:a16="http://schemas.microsoft.com/office/drawing/2014/main" id="{2A9BEE6D-CFD0-42D9-A84B-7B4DDAE6F481}"/>
              </a:ext>
            </a:extLst>
          </p:cNvPr>
          <p:cNvSpPr>
            <a:spLocks noEditPoints="1"/>
          </p:cNvSpPr>
          <p:nvPr userDrawn="1"/>
        </p:nvSpPr>
        <p:spPr bwMode="auto">
          <a:xfrm>
            <a:off x="432000"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684086138"/>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killeside med bille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Picture Placeholder 2">
            <a:extLst>
              <a:ext uri="{FF2B5EF4-FFF2-40B4-BE49-F238E27FC236}">
                <a16:creationId xmlns:a16="http://schemas.microsoft.com/office/drawing/2014/main" id="{D42F2ED6-695B-42D6-BF46-316DB0DA3982}"/>
              </a:ext>
            </a:extLst>
          </p:cNvPr>
          <p:cNvSpPr>
            <a:spLocks noGrp="1"/>
          </p:cNvSpPr>
          <p:nvPr>
            <p:ph type="pic" idx="15" hasCustomPrompt="1"/>
          </p:nvPr>
        </p:nvSpPr>
        <p:spPr>
          <a:xfrm>
            <a:off x="0" y="-1"/>
            <a:ext cx="12189600" cy="6858000"/>
          </a:xfrm>
          <a:prstGeom prst="rect">
            <a:avLst/>
          </a:prstGeom>
          <a:no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1">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dirty="0"/>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4" name="Text Placeholder Ikoner">
            <a:extLst>
              <a:ext uri="{FF2B5EF4-FFF2-40B4-BE49-F238E27FC236}">
                <a16:creationId xmlns:a16="http://schemas.microsoft.com/office/drawing/2014/main" id="{9DA53165-D918-4619-BB9D-376E8930B3DC}"/>
              </a:ext>
            </a:extLst>
          </p:cNvPr>
          <p:cNvSpPr>
            <a:spLocks noGrp="1"/>
          </p:cNvSpPr>
          <p:nvPr>
            <p:ph type="body" sz="quarter" idx="16" hasCustomPrompt="1"/>
          </p:nvPr>
        </p:nvSpPr>
        <p:spPr>
          <a:xfrm>
            <a:off x="4320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Tree>
    <p:extLst>
      <p:ext uri="{BB962C8B-B14F-4D97-AF65-F5344CB8AC3E}">
        <p14:creationId xmlns:p14="http://schemas.microsoft.com/office/powerpoint/2010/main" val="2982519384"/>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lys grøn/bourdeaux">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1" y="336145"/>
            <a:ext cx="1800659" cy="421958"/>
          </a:xfrm>
          <a:prstGeom prst="rect">
            <a:avLst/>
          </a:prstGeom>
        </p:spPr>
      </p:pic>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14" name="Ikoner">
            <a:extLst>
              <a:ext uri="{FF2B5EF4-FFF2-40B4-BE49-F238E27FC236}">
                <a16:creationId xmlns:a16="http://schemas.microsoft.com/office/drawing/2014/main" id="{92F67898-8AD5-4046-A28E-69425C57589E}"/>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4165494038"/>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gside">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Sundhed for alle">
            <a:extLst>
              <a:ext uri="{FF2B5EF4-FFF2-40B4-BE49-F238E27FC236}">
                <a16:creationId xmlns:a16="http://schemas.microsoft.com/office/drawing/2014/main" id="{65A81536-7304-43DD-A863-55235CA03E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16826"/>
            <a:ext cx="1198924" cy="113156"/>
          </a:xfrm>
          <a:prstGeom prst="rect">
            <a:avLst/>
          </a:prstGeom>
        </p:spPr>
      </p:pic>
      <p:sp>
        <p:nvSpPr>
          <p:cNvPr id="11" name="Pladsholder til dato 10" hidden="1">
            <a:extLst>
              <a:ext uri="{FF2B5EF4-FFF2-40B4-BE49-F238E27FC236}">
                <a16:creationId xmlns:a16="http://schemas.microsoft.com/office/drawing/2014/main" id="{BBE9FAEB-EC4D-4143-A8CF-E340BF310BB9}"/>
              </a:ext>
            </a:extLst>
          </p:cNvPr>
          <p:cNvSpPr>
            <a:spLocks noGrp="1"/>
          </p:cNvSpPr>
          <p:nvPr>
            <p:ph type="dt" sz="half" idx="10"/>
          </p:nvPr>
        </p:nvSpPr>
        <p:spPr>
          <a:xfrm>
            <a:off x="0" y="6948000"/>
            <a:ext cx="0" cy="0"/>
          </a:xfrm>
        </p:spPr>
        <p:txBody>
          <a:bodyPr/>
          <a:lstStyle/>
          <a:p>
            <a:endParaRPr lang="da-DK" dirty="0"/>
          </a:p>
        </p:txBody>
      </p:sp>
      <p:sp>
        <p:nvSpPr>
          <p:cNvPr id="12" name="Pladsholder til sidefod 11" hidden="1">
            <a:extLst>
              <a:ext uri="{FF2B5EF4-FFF2-40B4-BE49-F238E27FC236}">
                <a16:creationId xmlns:a16="http://schemas.microsoft.com/office/drawing/2014/main" id="{9B2D7094-41F1-44D8-8A24-ED33D2D6D032}"/>
              </a:ext>
            </a:extLst>
          </p:cNvPr>
          <p:cNvSpPr>
            <a:spLocks noGrp="1"/>
          </p:cNvSpPr>
          <p:nvPr>
            <p:ph type="ftr" sz="quarter" idx="11"/>
          </p:nvPr>
        </p:nvSpPr>
        <p:spPr>
          <a:xfrm>
            <a:off x="0" y="6948000"/>
            <a:ext cx="0" cy="0"/>
          </a:xfrm>
        </p:spPr>
        <p:txBody>
          <a:bodyPr/>
          <a:lstStyle/>
          <a:p>
            <a:endParaRPr lang="da-DK" dirty="0"/>
          </a:p>
        </p:txBody>
      </p:sp>
      <p:sp>
        <p:nvSpPr>
          <p:cNvPr id="13" name="Pladsholder til slidenummer 12" hidden="1">
            <a:extLst>
              <a:ext uri="{FF2B5EF4-FFF2-40B4-BE49-F238E27FC236}">
                <a16:creationId xmlns:a16="http://schemas.microsoft.com/office/drawing/2014/main" id="{97CC701D-01D2-4A62-A417-B4D4659736DB}"/>
              </a:ext>
            </a:extLst>
          </p:cNvPr>
          <p:cNvSpPr>
            <a:spLocks noGrp="1"/>
          </p:cNvSpPr>
          <p:nvPr>
            <p:ph type="sldNum" sz="quarter" idx="12"/>
          </p:nvPr>
        </p:nvSpPr>
        <p:spPr>
          <a:xfrm>
            <a:off x="0" y="6948000"/>
            <a:ext cx="0" cy="0"/>
          </a:xfrm>
        </p:spPr>
        <p:txBody>
          <a:bodyPr/>
          <a:lstStyle>
            <a:lvl1pPr>
              <a:defRPr sz="100">
                <a:noFill/>
              </a:defRPr>
            </a:lvl1pPr>
          </a:lstStyle>
          <a:p>
            <a:r>
              <a:rPr lang="da-DK" dirty="0"/>
              <a:t>Side </a:t>
            </a:r>
            <a:fld id="{24C8C45C-947F-4981-8B3F-4F32E973C901}" type="slidenum">
              <a:rPr lang="da-DK" smtClean="0"/>
              <a:pPr/>
              <a:t>‹nr.›</a:t>
            </a:fld>
            <a:endParaRPr lang="da-DK" dirty="0"/>
          </a:p>
        </p:txBody>
      </p:sp>
      <p:grpSp>
        <p:nvGrpSpPr>
          <p:cNvPr id="21" name="Group 4">
            <a:extLst>
              <a:ext uri="{FF2B5EF4-FFF2-40B4-BE49-F238E27FC236}">
                <a16:creationId xmlns:a16="http://schemas.microsoft.com/office/drawing/2014/main" id="{E956B872-CF93-4AE7-8F83-A6832DF1F1E4}"/>
              </a:ext>
            </a:extLst>
          </p:cNvPr>
          <p:cNvGrpSpPr>
            <a:grpSpLocks noChangeAspect="1"/>
          </p:cNvGrpSpPr>
          <p:nvPr userDrawn="1"/>
        </p:nvGrpSpPr>
        <p:grpSpPr bwMode="auto">
          <a:xfrm>
            <a:off x="1327151" y="2841626"/>
            <a:ext cx="9540875" cy="1082675"/>
            <a:chOff x="836" y="1790"/>
            <a:chExt cx="6010" cy="682"/>
          </a:xfrm>
        </p:grpSpPr>
        <p:sp>
          <p:nvSpPr>
            <p:cNvPr id="23" name="Oval 5">
              <a:extLst>
                <a:ext uri="{FF2B5EF4-FFF2-40B4-BE49-F238E27FC236}">
                  <a16:creationId xmlns:a16="http://schemas.microsoft.com/office/drawing/2014/main" id="{B383918F-ECF9-42D2-9619-65A06E4A0910}"/>
                </a:ext>
              </a:extLst>
            </p:cNvPr>
            <p:cNvSpPr>
              <a:spLocks noChangeArrowheads="1"/>
            </p:cNvSpPr>
            <p:nvPr userDrawn="1"/>
          </p:nvSpPr>
          <p:spPr bwMode="auto">
            <a:xfrm>
              <a:off x="6166" y="1790"/>
              <a:ext cx="680" cy="68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
              <a:extLst>
                <a:ext uri="{FF2B5EF4-FFF2-40B4-BE49-F238E27FC236}">
                  <a16:creationId xmlns:a16="http://schemas.microsoft.com/office/drawing/2014/main" id="{F904313C-3A71-4615-942D-446BF3F83FDB}"/>
                </a:ext>
              </a:extLst>
            </p:cNvPr>
            <p:cNvSpPr>
              <a:spLocks/>
            </p:cNvSpPr>
            <p:nvPr userDrawn="1"/>
          </p:nvSpPr>
          <p:spPr bwMode="auto">
            <a:xfrm>
              <a:off x="3582" y="1802"/>
              <a:ext cx="658" cy="659"/>
            </a:xfrm>
            <a:custGeom>
              <a:avLst/>
              <a:gdLst>
                <a:gd name="T0" fmla="*/ 417 w 658"/>
                <a:gd name="T1" fmla="*/ 0 h 659"/>
                <a:gd name="T2" fmla="*/ 241 w 658"/>
                <a:gd name="T3" fmla="*/ 0 h 659"/>
                <a:gd name="T4" fmla="*/ 241 w 658"/>
                <a:gd name="T5" fmla="*/ 241 h 659"/>
                <a:gd name="T6" fmla="*/ 0 w 658"/>
                <a:gd name="T7" fmla="*/ 241 h 659"/>
                <a:gd name="T8" fmla="*/ 0 w 658"/>
                <a:gd name="T9" fmla="*/ 418 h 659"/>
                <a:gd name="T10" fmla="*/ 241 w 658"/>
                <a:gd name="T11" fmla="*/ 418 h 659"/>
                <a:gd name="T12" fmla="*/ 241 w 658"/>
                <a:gd name="T13" fmla="*/ 659 h 659"/>
                <a:gd name="T14" fmla="*/ 417 w 658"/>
                <a:gd name="T15" fmla="*/ 659 h 659"/>
                <a:gd name="T16" fmla="*/ 417 w 658"/>
                <a:gd name="T17" fmla="*/ 418 h 659"/>
                <a:gd name="T18" fmla="*/ 658 w 658"/>
                <a:gd name="T19" fmla="*/ 418 h 659"/>
                <a:gd name="T20" fmla="*/ 658 w 658"/>
                <a:gd name="T21" fmla="*/ 241 h 659"/>
                <a:gd name="T22" fmla="*/ 417 w 658"/>
                <a:gd name="T23" fmla="*/ 241 h 659"/>
                <a:gd name="T24" fmla="*/ 417 w 658"/>
                <a:gd name="T25"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659">
                  <a:moveTo>
                    <a:pt x="417" y="0"/>
                  </a:moveTo>
                  <a:lnTo>
                    <a:pt x="241" y="0"/>
                  </a:lnTo>
                  <a:lnTo>
                    <a:pt x="241" y="241"/>
                  </a:lnTo>
                  <a:lnTo>
                    <a:pt x="0" y="241"/>
                  </a:lnTo>
                  <a:lnTo>
                    <a:pt x="0" y="418"/>
                  </a:lnTo>
                  <a:lnTo>
                    <a:pt x="241" y="418"/>
                  </a:lnTo>
                  <a:lnTo>
                    <a:pt x="241" y="659"/>
                  </a:lnTo>
                  <a:lnTo>
                    <a:pt x="417" y="659"/>
                  </a:lnTo>
                  <a:lnTo>
                    <a:pt x="417" y="418"/>
                  </a:lnTo>
                  <a:lnTo>
                    <a:pt x="658" y="418"/>
                  </a:lnTo>
                  <a:lnTo>
                    <a:pt x="658" y="241"/>
                  </a:lnTo>
                  <a:lnTo>
                    <a:pt x="417" y="241"/>
                  </a:lnTo>
                  <a:lnTo>
                    <a:pt x="4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7">
              <a:extLst>
                <a:ext uri="{FF2B5EF4-FFF2-40B4-BE49-F238E27FC236}">
                  <a16:creationId xmlns:a16="http://schemas.microsoft.com/office/drawing/2014/main" id="{10B1E4BF-B011-47AF-B12F-0ED252E942F0}"/>
                </a:ext>
              </a:extLst>
            </p:cNvPr>
            <p:cNvSpPr>
              <a:spLocks/>
            </p:cNvSpPr>
            <p:nvPr userDrawn="1"/>
          </p:nvSpPr>
          <p:spPr bwMode="auto">
            <a:xfrm>
              <a:off x="836" y="1790"/>
              <a:ext cx="820" cy="682"/>
            </a:xfrm>
            <a:custGeom>
              <a:avLst/>
              <a:gdLst>
                <a:gd name="T0" fmla="*/ 903 w 1231"/>
                <a:gd name="T1" fmla="*/ 0 h 1021"/>
                <a:gd name="T2" fmla="*/ 615 w 1231"/>
                <a:gd name="T3" fmla="*/ 188 h 1021"/>
                <a:gd name="T4" fmla="*/ 328 w 1231"/>
                <a:gd name="T5" fmla="*/ 0 h 1021"/>
                <a:gd name="T6" fmla="*/ 0 w 1231"/>
                <a:gd name="T7" fmla="*/ 323 h 1021"/>
                <a:gd name="T8" fmla="*/ 615 w 1231"/>
                <a:gd name="T9" fmla="*/ 1021 h 1021"/>
                <a:gd name="T10" fmla="*/ 1231 w 1231"/>
                <a:gd name="T11" fmla="*/ 323 h 1021"/>
                <a:gd name="T12" fmla="*/ 903 w 1231"/>
                <a:gd name="T13" fmla="*/ 0 h 1021"/>
              </a:gdLst>
              <a:ahLst/>
              <a:cxnLst>
                <a:cxn ang="0">
                  <a:pos x="T0" y="T1"/>
                </a:cxn>
                <a:cxn ang="0">
                  <a:pos x="T2" y="T3"/>
                </a:cxn>
                <a:cxn ang="0">
                  <a:pos x="T4" y="T5"/>
                </a:cxn>
                <a:cxn ang="0">
                  <a:pos x="T6" y="T7"/>
                </a:cxn>
                <a:cxn ang="0">
                  <a:pos x="T8" y="T9"/>
                </a:cxn>
                <a:cxn ang="0">
                  <a:pos x="T10" y="T11"/>
                </a:cxn>
                <a:cxn ang="0">
                  <a:pos x="T12" y="T13"/>
                </a:cxn>
              </a:cxnLst>
              <a:rect l="0" t="0" r="r" b="b"/>
              <a:pathLst>
                <a:path w="1231" h="1021">
                  <a:moveTo>
                    <a:pt x="903" y="0"/>
                  </a:moveTo>
                  <a:cubicBezTo>
                    <a:pt x="695" y="0"/>
                    <a:pt x="615" y="188"/>
                    <a:pt x="615" y="188"/>
                  </a:cubicBezTo>
                  <a:cubicBezTo>
                    <a:pt x="615" y="188"/>
                    <a:pt x="536" y="0"/>
                    <a:pt x="328" y="0"/>
                  </a:cubicBezTo>
                  <a:cubicBezTo>
                    <a:pt x="95" y="0"/>
                    <a:pt x="0" y="204"/>
                    <a:pt x="0" y="323"/>
                  </a:cubicBezTo>
                  <a:cubicBezTo>
                    <a:pt x="0" y="565"/>
                    <a:pt x="284" y="866"/>
                    <a:pt x="615" y="1021"/>
                  </a:cubicBezTo>
                  <a:cubicBezTo>
                    <a:pt x="947" y="866"/>
                    <a:pt x="1231" y="565"/>
                    <a:pt x="1231" y="323"/>
                  </a:cubicBezTo>
                  <a:cubicBezTo>
                    <a:pt x="1231" y="204"/>
                    <a:pt x="1136" y="0"/>
                    <a:pt x="9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568761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dirty="0"/>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2491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Pladsholder til slidenummer 6">
            <a:extLst>
              <a:ext uri="{FF2B5EF4-FFF2-40B4-BE49-F238E27FC236}">
                <a16:creationId xmlns:a16="http://schemas.microsoft.com/office/drawing/2014/main" id="{0CAC9A41-10B9-4C2B-A87F-4B5B339337AD}"/>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5" name="Pladsholder til dato 4" hidden="1">
            <a:extLst>
              <a:ext uri="{FF2B5EF4-FFF2-40B4-BE49-F238E27FC236}">
                <a16:creationId xmlns:a16="http://schemas.microsoft.com/office/drawing/2014/main" id="{79DEA958-ECFE-47F6-B949-341CF372B1CA}"/>
              </a:ext>
            </a:extLst>
          </p:cNvPr>
          <p:cNvSpPr>
            <a:spLocks noGrp="1"/>
          </p:cNvSpPr>
          <p:nvPr>
            <p:ph type="dt" sz="half" idx="10"/>
          </p:nvPr>
        </p:nvSpPr>
        <p:spPr/>
        <p:txBody>
          <a:bodyPr/>
          <a:lstStyle/>
          <a:p>
            <a:endParaRPr lang="da-DK" dirty="0"/>
          </a:p>
        </p:txBody>
      </p:sp>
      <p:sp>
        <p:nvSpPr>
          <p:cNvPr id="6" name="Pladsholder til sidefod 5" hidden="1">
            <a:extLst>
              <a:ext uri="{FF2B5EF4-FFF2-40B4-BE49-F238E27FC236}">
                <a16:creationId xmlns:a16="http://schemas.microsoft.com/office/drawing/2014/main" id="{29046101-727D-4D00-84E4-A54DB3C6FFCA}"/>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01576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0"/>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539752" y="1815926"/>
            <a:ext cx="228036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et</a:t>
            </a:r>
            <a:r>
              <a:rPr lang="da-DK" altLang="da-DK" sz="900" b="0" baseline="0" noProof="1">
                <a:solidFill>
                  <a:schemeClr val="tx1"/>
                </a:solidFill>
                <a:latin typeface="Arial" panose="020B0604020202020204" pitchFamily="34" charset="0"/>
                <a:cs typeface="Arial" panose="020B0604020202020204" pitchFamily="34" charset="0"/>
              </a:rPr>
              <a:t> </a:t>
            </a:r>
            <a:r>
              <a:rPr lang="da-DK" altLang="da-DK" sz="900" b="0" noProof="1">
                <a:solidFill>
                  <a:schemeClr val="tx1"/>
                </a:solidFill>
                <a:latin typeface="Arial" panose="020B0604020202020204" pitchFamily="34"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4498494" y="1815926"/>
            <a:ext cx="219600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925239"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00549" y="2900575"/>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2714468" y="3629774"/>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729933" y="4483855"/>
            <a:ext cx="593368" cy="192211"/>
          </a:xfrm>
          <a:prstGeom prst="rect">
            <a:avLst/>
          </a:prstGeom>
        </p:spPr>
      </p:pic>
      <p:pic>
        <p:nvPicPr>
          <p:cNvPr id="24" name="4 Nulstil"/>
          <p:cNvPicPr>
            <a:picLocks noChangeAspect="1"/>
          </p:cNvPicPr>
          <p:nvPr userDrawn="1"/>
        </p:nvPicPr>
        <p:blipFill>
          <a:blip r:embed="rId4"/>
          <a:stretch>
            <a:fillRect/>
          </a:stretch>
        </p:blipFill>
        <p:spPr>
          <a:xfrm>
            <a:off x="6601121" y="5102569"/>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601121"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6601121"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601121" y="3242399"/>
            <a:ext cx="359695" cy="335309"/>
          </a:xfrm>
          <a:prstGeom prst="rect">
            <a:avLst/>
          </a:prstGeom>
        </p:spPr>
      </p:pic>
    </p:spTree>
    <p:extLst>
      <p:ext uri="{BB962C8B-B14F-4D97-AF65-F5344CB8AC3E}">
        <p14:creationId xmlns:p14="http://schemas.microsoft.com/office/powerpoint/2010/main" val="54325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lys blå SS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rgbClr val="005C8D"/>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5C8D"/>
                </a:solidFill>
              </a:defRPr>
            </a:lvl1pPr>
          </a:lstStyle>
          <a:p>
            <a:fld id="{F2CF9434-4206-4AC2-A91A-1DCD05F48644}" type="datetime2">
              <a:rPr lang="da-DK" smtClean="0"/>
              <a:pPr/>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2" y="336145"/>
            <a:ext cx="1800656" cy="421958"/>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5C8D"/>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655697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lys blå SUM">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rgbClr val="003356"/>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1F34"/>
                </a:solidFill>
              </a:defRPr>
            </a:lvl1pPr>
          </a:lstStyle>
          <a:p>
            <a:fld id="{F2CF9434-4206-4AC2-A91A-1DCD05F48644}" type="datetime2">
              <a:rPr lang="da-DK" smtClean="0"/>
              <a:pPr/>
              <a:t>21. november 2023</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4" y="336145"/>
            <a:ext cx="1800651" cy="421957"/>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3356"/>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6034967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til billede - Grøn">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3F36"/>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982570405"/>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til billede - Bourdeaux">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441B3C"/>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9660791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til billede - SUM">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1F34"/>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8593496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lide til billede - SS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5C8D"/>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9077043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dirty="0"/>
              <a:t>Klik og indsæt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Pladsholder til slidenummer 8">
            <a:extLst>
              <a:ext uri="{FF2B5EF4-FFF2-40B4-BE49-F238E27FC236}">
                <a16:creationId xmlns:a16="http://schemas.microsoft.com/office/drawing/2014/main" id="{1D3B4A91-55A6-4D67-ABB6-CF93E760822A}"/>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endParaRPr lang="da-DK" dirty="0"/>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dirty="0"/>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70"/>
            <a:ext cx="8398800" cy="934890"/>
          </a:xfrm>
        </p:spPr>
        <p:txBody>
          <a:bodyPr/>
          <a:lstStyle>
            <a:lvl1pPr>
              <a:defRPr/>
            </a:lvl1pPr>
          </a:lstStyle>
          <a:p>
            <a:r>
              <a:rPr lang="da-DK" dirty="0"/>
              <a:t>Overskrift skrives her i en eller to linjer</a:t>
            </a:r>
          </a:p>
        </p:txBody>
      </p:sp>
    </p:spTree>
    <p:extLst>
      <p:ext uri="{BB962C8B-B14F-4D97-AF65-F5344CB8AC3E}">
        <p14:creationId xmlns:p14="http://schemas.microsoft.com/office/powerpoint/2010/main" val="115452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632970"/>
            <a:ext cx="11328000" cy="934890"/>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9" name="Pladsholder til tekst 2">
            <a:extLst>
              <a:ext uri="{FF2B5EF4-FFF2-40B4-BE49-F238E27FC236}">
                <a16:creationId xmlns:a16="http://schemas.microsoft.com/office/drawing/2014/main" id="{CDBE11AB-1117-4DED-99AA-9A2B69C64A03}"/>
              </a:ext>
            </a:extLst>
          </p:cNvPr>
          <p:cNvSpPr>
            <a:spLocks noGrp="1"/>
          </p:cNvSpPr>
          <p:nvPr>
            <p:ph type="body" idx="1"/>
          </p:nvPr>
        </p:nvSpPr>
        <p:spPr>
          <a:xfrm>
            <a:off x="432000" y="1900440"/>
            <a:ext cx="11329200" cy="4197600"/>
          </a:xfrm>
          <a:prstGeom prst="rect">
            <a:avLst/>
          </a:prstGeom>
        </p:spPr>
        <p:txBody>
          <a:bodyPr vert="horz" lIns="0" tIns="0" rIns="0" bIns="0" rtlCol="0">
            <a:no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6" name="Slide Number Placeholder 5"/>
          <p:cNvSpPr>
            <a:spLocks noGrp="1"/>
          </p:cNvSpPr>
          <p:nvPr>
            <p:ph type="sldNum" sz="quarter" idx="4"/>
          </p:nvPr>
        </p:nvSpPr>
        <p:spPr>
          <a:xfrm>
            <a:off x="432000" y="6378417"/>
            <a:ext cx="673950" cy="180000"/>
          </a:xfrm>
          <a:prstGeom prst="rect">
            <a:avLst/>
          </a:prstGeom>
        </p:spPr>
        <p:txBody>
          <a:bodyPr vert="horz" lIns="0" tIns="0" rIns="0" bIns="0" rtlCol="0" anchor="b" anchorCtr="0"/>
          <a:lstStyle>
            <a:lvl1pPr algn="l">
              <a:defRPr sz="900">
                <a:solidFill>
                  <a:schemeClr val="accent1"/>
                </a:solidFill>
              </a:defRPr>
            </a:lvl1pPr>
          </a:lstStyle>
          <a:p>
            <a:r>
              <a:rPr lang="en-GB" dirty="0"/>
              <a:t>Side </a:t>
            </a:r>
            <a:fld id="{24C8C45C-947F-4981-8B3F-4F32E973C901}" type="slidenum">
              <a:rPr lang="en-GB" smtClean="0"/>
              <a:pPr/>
              <a:t>‹nr.›</a:t>
            </a:fld>
            <a:endParaRPr lang="en-GB" dirty="0"/>
          </a:p>
        </p:txBody>
      </p:sp>
      <p:sp>
        <p:nvSpPr>
          <p:cNvPr id="10" name="Ikoner">
            <a:extLst>
              <a:ext uri="{FF2B5EF4-FFF2-40B4-BE49-F238E27FC236}">
                <a16:creationId xmlns:a16="http://schemas.microsoft.com/office/drawing/2014/main" id="{2E8704D0-3E44-4432-BC73-0656F00E7F03}"/>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_GeneralDate" hidden="1"/>
          <p:cNvSpPr>
            <a:spLocks noGrp="1"/>
          </p:cNvSpPr>
          <p:nvPr>
            <p:ph type="dt" sz="half" idx="2"/>
          </p:nvPr>
        </p:nvSpPr>
        <p:spPr>
          <a:xfrm>
            <a:off x="0" y="6948000"/>
            <a:ext cx="0" cy="0"/>
          </a:xfrm>
          <a:prstGeom prst="rect">
            <a:avLst/>
          </a:prstGeom>
        </p:spPr>
        <p:txBody>
          <a:bodyPr vert="horz" lIns="0" tIns="0" rIns="0" bIns="0" rtlCol="0" anchor="b" anchorCtr="0"/>
          <a:lstStyle>
            <a:lvl1pPr algn="l">
              <a:defRPr sz="100">
                <a:noFill/>
              </a:defRPr>
            </a:lvl1pPr>
          </a:lstStyle>
          <a:p>
            <a:endParaRPr lang="en-GB" dirty="0"/>
          </a:p>
        </p:txBody>
      </p:sp>
      <p:sp>
        <p:nvSpPr>
          <p:cNvPr id="5" name="FLD_PresentationTitle" hidden="1"/>
          <p:cNvSpPr>
            <a:spLocks noGrp="1"/>
          </p:cNvSpPr>
          <p:nvPr>
            <p:ph type="ftr" sz="quarter" idx="3"/>
          </p:nvPr>
        </p:nvSpPr>
        <p:spPr>
          <a:xfrm>
            <a:off x="0" y="6948000"/>
            <a:ext cx="0" cy="0"/>
          </a:xfrm>
          <a:prstGeom prst="rect">
            <a:avLst/>
          </a:prstGeom>
        </p:spPr>
        <p:txBody>
          <a:bodyPr vert="horz" lIns="0" tIns="0" rIns="0" bIns="0" rtlCol="0" anchor="b" anchorCtr="0"/>
          <a:lstStyle>
            <a:lvl1pPr algn="ctr">
              <a:defRPr sz="100">
                <a:noFill/>
              </a:defRPr>
            </a:lvl1pPr>
          </a:lstStyle>
          <a:p>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744" r:id="rId2"/>
    <p:sldLayoutId id="2147483743" r:id="rId3"/>
    <p:sldLayoutId id="2147483746" r:id="rId4"/>
    <p:sldLayoutId id="2147483737" r:id="rId5"/>
    <p:sldLayoutId id="2147483738" r:id="rId6"/>
    <p:sldLayoutId id="2147483739" r:id="rId7"/>
    <p:sldLayoutId id="2147483740" r:id="rId8"/>
    <p:sldLayoutId id="2147483721" r:id="rId9"/>
    <p:sldLayoutId id="2147483652" r:id="rId10"/>
    <p:sldLayoutId id="2147483729" r:id="rId11"/>
    <p:sldLayoutId id="2147483728" r:id="rId12"/>
    <p:sldLayoutId id="2147483742" r:id="rId13"/>
    <p:sldLayoutId id="2147483732" r:id="rId14"/>
    <p:sldLayoutId id="2147483733" r:id="rId15"/>
    <p:sldLayoutId id="2147483736" r:id="rId16"/>
    <p:sldLayoutId id="2147483741" r:id="rId17"/>
    <p:sldLayoutId id="2147483735" r:id="rId18"/>
    <p:sldLayoutId id="2147483745" r:id="rId19"/>
    <p:sldLayoutId id="2147483722" r:id="rId20"/>
    <p:sldLayoutId id="2147483654" r:id="rId21"/>
    <p:sldLayoutId id="2147483655" r:id="rId22"/>
    <p:sldLayoutId id="2147483670" r:id="rId23"/>
  </p:sldLayoutIdLst>
  <p:hf hdr="0" ftr="0" dt="0"/>
  <p:txStyles>
    <p:title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p:titleStyle>
    <p:body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3" orient="horz" pos="398" userDrawn="1">
          <p15:clr>
            <a:srgbClr val="F26B43"/>
          </p15:clr>
        </p15:guide>
        <p15:guide id="4" orient="horz" pos="987" userDrawn="1">
          <p15:clr>
            <a:srgbClr val="F26B43"/>
          </p15:clr>
        </p15:guide>
        <p15:guide id="5" pos="7408" userDrawn="1">
          <p15:clr>
            <a:srgbClr val="F26B43"/>
          </p15:clr>
        </p15:guide>
        <p15:guide id="6" orient="horz" pos="1197" userDrawn="1">
          <p15:clr>
            <a:srgbClr val="F26B43"/>
          </p15:clr>
        </p15:guide>
        <p15:guide id="7" orient="horz"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Inspirationsfilm%20om%20det%20gode%20p&#229;r&#248;rendesamarbejde%20-%20Sundhedsstyrels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2.sv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2" Type="http://schemas.openxmlformats.org/officeDocument/2006/relationships/hyperlink" Target="https://www.sst.dk/da/Vaerdighed/Temaer/Paaroerende"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3876D94-F59B-47D8-9AC3-B9F5AB97603C}"/>
              </a:ext>
            </a:extLst>
          </p:cNvPr>
          <p:cNvSpPr>
            <a:spLocks noGrp="1"/>
          </p:cNvSpPr>
          <p:nvPr>
            <p:ph type="ctrTitle"/>
          </p:nvPr>
        </p:nvSpPr>
        <p:spPr>
          <a:xfrm>
            <a:off x="431999" y="411162"/>
            <a:ext cx="9776871" cy="3785304"/>
          </a:xfrm>
        </p:spPr>
        <p:txBody>
          <a:bodyPr/>
          <a:lstStyle/>
          <a:p>
            <a:r>
              <a:rPr lang="da-DK" dirty="0">
                <a:solidFill>
                  <a:schemeClr val="bg2">
                    <a:lumMod val="20000"/>
                    <a:lumOff val="80000"/>
                  </a:schemeClr>
                </a:solidFill>
              </a:rPr>
              <a:t>Det gode pårørendesamarbejde</a:t>
            </a:r>
            <a:br>
              <a:rPr lang="da-DK" dirty="0">
                <a:solidFill>
                  <a:schemeClr val="bg2">
                    <a:lumMod val="20000"/>
                    <a:lumOff val="80000"/>
                  </a:schemeClr>
                </a:solidFill>
              </a:rPr>
            </a:br>
            <a:br>
              <a:rPr lang="da-DK" dirty="0">
                <a:solidFill>
                  <a:schemeClr val="bg2">
                    <a:lumMod val="20000"/>
                    <a:lumOff val="80000"/>
                  </a:schemeClr>
                </a:solidFill>
              </a:rPr>
            </a:br>
            <a:r>
              <a:rPr lang="da-DK" sz="3200" dirty="0">
                <a:latin typeface="Raleway Light" panose="020B0403030101060003" pitchFamily="34" charset="0"/>
              </a:rPr>
              <a:t>Til jer der arbejder i hjemmeplejen</a:t>
            </a:r>
          </a:p>
        </p:txBody>
      </p:sp>
    </p:spTree>
    <p:extLst>
      <p:ext uri="{BB962C8B-B14F-4D97-AF65-F5344CB8AC3E}">
        <p14:creationId xmlns:p14="http://schemas.microsoft.com/office/powerpoint/2010/main" val="21179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pic>
        <p:nvPicPr>
          <p:cNvPr id="3" name="Billede 2">
            <a:extLst>
              <a:ext uri="{FF2B5EF4-FFF2-40B4-BE49-F238E27FC236}">
                <a16:creationId xmlns:a16="http://schemas.microsoft.com/office/drawing/2014/main" id="{0D32F400-1EAE-4EBD-A083-2B3CAE67E0E6}"/>
              </a:ext>
            </a:extLst>
          </p:cNvPr>
          <p:cNvPicPr>
            <a:picLocks noChangeAspect="1"/>
          </p:cNvPicPr>
          <p:nvPr/>
        </p:nvPicPr>
        <p:blipFill>
          <a:blip r:embed="rId3"/>
          <a:stretch>
            <a:fillRect/>
          </a:stretch>
        </p:blipFill>
        <p:spPr>
          <a:xfrm>
            <a:off x="1745593" y="1278318"/>
            <a:ext cx="8322967" cy="5248187"/>
          </a:xfrm>
          <a:prstGeom prst="rect">
            <a:avLst/>
          </a:prstGeom>
        </p:spPr>
      </p:pic>
      <p:sp>
        <p:nvSpPr>
          <p:cNvPr id="4" name="Tekstfelt 3">
            <a:extLst>
              <a:ext uri="{FF2B5EF4-FFF2-40B4-BE49-F238E27FC236}">
                <a16:creationId xmlns:a16="http://schemas.microsoft.com/office/drawing/2014/main" id="{C69A48D6-DE6E-49F5-BFDB-6F8B100F77A3}"/>
              </a:ext>
            </a:extLst>
          </p:cNvPr>
          <p:cNvSpPr txBox="1"/>
          <p:nvPr/>
        </p:nvSpPr>
        <p:spPr>
          <a:xfrm>
            <a:off x="853440" y="247238"/>
            <a:ext cx="9946640" cy="461665"/>
          </a:xfrm>
          <a:prstGeom prst="rect">
            <a:avLst/>
          </a:prstGeom>
          <a:noFill/>
        </p:spPr>
        <p:txBody>
          <a:bodyPr wrap="square" lIns="0" tIns="0" rIns="0" bIns="0" rtlCol="0">
            <a:spAutoFit/>
          </a:bodyPr>
          <a:lstStyle/>
          <a:p>
            <a:r>
              <a:rPr lang="da-DK" sz="3000" b="1" dirty="0">
                <a:solidFill>
                  <a:schemeClr val="bg2"/>
                </a:solidFill>
              </a:rPr>
              <a:t>Sådan husker vi alle pårørende i opstarten</a:t>
            </a:r>
          </a:p>
        </p:txBody>
      </p:sp>
    </p:spTree>
    <p:extLst>
      <p:ext uri="{BB962C8B-B14F-4D97-AF65-F5344CB8AC3E}">
        <p14:creationId xmlns:p14="http://schemas.microsoft.com/office/powerpoint/2010/main" val="264264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B45C67E-1776-421D-BD73-6649209894BD}"/>
              </a:ext>
            </a:extLst>
          </p:cNvPr>
          <p:cNvSpPr>
            <a:spLocks noGrp="1"/>
          </p:cNvSpPr>
          <p:nvPr>
            <p:ph idx="1"/>
          </p:nvPr>
        </p:nvSpPr>
        <p:spPr/>
        <p:txBody>
          <a:bodyPr/>
          <a:lstStyle/>
          <a:p>
            <a:endParaRPr lang="da-DK" dirty="0"/>
          </a:p>
          <a:p>
            <a:pPr marL="0" indent="0">
              <a:buNone/>
            </a:pPr>
            <a:endParaRPr lang="da-DK" dirty="0"/>
          </a:p>
        </p:txBody>
      </p:sp>
      <p:sp>
        <p:nvSpPr>
          <p:cNvPr id="4" name="Titel 3">
            <a:extLst>
              <a:ext uri="{FF2B5EF4-FFF2-40B4-BE49-F238E27FC236}">
                <a16:creationId xmlns:a16="http://schemas.microsoft.com/office/drawing/2014/main" id="{68ADD061-680C-4614-86E1-E42F638BD1DB}"/>
              </a:ext>
            </a:extLst>
          </p:cNvPr>
          <p:cNvSpPr>
            <a:spLocks noGrp="1"/>
          </p:cNvSpPr>
          <p:nvPr>
            <p:ph type="title"/>
          </p:nvPr>
        </p:nvSpPr>
        <p:spPr>
          <a:xfrm>
            <a:off x="432000" y="374728"/>
            <a:ext cx="9900720" cy="987813"/>
          </a:xfrm>
        </p:spPr>
        <p:txBody>
          <a:bodyPr/>
          <a:lstStyle/>
          <a:p>
            <a:r>
              <a:rPr lang="da-DK" dirty="0"/>
              <a:t>Tema 3</a:t>
            </a:r>
            <a:br>
              <a:rPr lang="da-DK" dirty="0"/>
            </a:br>
            <a:r>
              <a:rPr lang="da-DK" dirty="0"/>
              <a:t>Forventningsafstemning og rutiner</a:t>
            </a:r>
          </a:p>
        </p:txBody>
      </p:sp>
      <p:pic>
        <p:nvPicPr>
          <p:cNvPr id="6" name="Grafik 5">
            <a:extLst>
              <a:ext uri="{FF2B5EF4-FFF2-40B4-BE49-F238E27FC236}">
                <a16:creationId xmlns:a16="http://schemas.microsoft.com/office/drawing/2014/main" id="{5DD23DC3-A97D-4335-8115-78E4E634F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382360" y="2096755"/>
            <a:ext cx="3662934" cy="3524336"/>
          </a:xfrm>
          <a:prstGeom prst="rect">
            <a:avLst/>
          </a:prstGeom>
        </p:spPr>
      </p:pic>
    </p:spTree>
    <p:extLst>
      <p:ext uri="{BB962C8B-B14F-4D97-AF65-F5344CB8AC3E}">
        <p14:creationId xmlns:p14="http://schemas.microsoft.com/office/powerpoint/2010/main" val="428975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E655F-B5DA-4D17-9248-2443BFCAFDC7}"/>
              </a:ext>
            </a:extLst>
          </p:cNvPr>
          <p:cNvSpPr>
            <a:spLocks noGrp="1"/>
          </p:cNvSpPr>
          <p:nvPr>
            <p:ph type="title"/>
          </p:nvPr>
        </p:nvSpPr>
        <p:spPr>
          <a:xfrm>
            <a:off x="335281" y="632969"/>
            <a:ext cx="4968240" cy="779271"/>
          </a:xfrm>
        </p:spPr>
        <p:txBody>
          <a:bodyPr/>
          <a:lstStyle/>
          <a:p>
            <a:r>
              <a:rPr lang="da-DK" dirty="0"/>
              <a:t>Introduktion: </a:t>
            </a:r>
            <a:br>
              <a:rPr lang="da-DK" dirty="0"/>
            </a:br>
            <a:r>
              <a:rPr lang="da-DK" dirty="0"/>
              <a:t>Forventningsafstemning – hvornår og hvordan?</a:t>
            </a:r>
            <a:br>
              <a:rPr lang="da-DK" dirty="0"/>
            </a:br>
            <a:br>
              <a:rPr lang="da-DK" dirty="0"/>
            </a:br>
            <a:br>
              <a:rPr lang="da-DK" dirty="0"/>
            </a:br>
            <a:endParaRPr lang="da-DK" dirty="0"/>
          </a:p>
        </p:txBody>
      </p:sp>
      <p:sp>
        <p:nvSpPr>
          <p:cNvPr id="2" name="Rektangel 1">
            <a:extLst>
              <a:ext uri="{FF2B5EF4-FFF2-40B4-BE49-F238E27FC236}">
                <a16:creationId xmlns:a16="http://schemas.microsoft.com/office/drawing/2014/main" id="{625136CB-D7D4-4462-A259-CA4A46702B03}"/>
              </a:ext>
            </a:extLst>
          </p:cNvPr>
          <p:cNvSpPr/>
          <p:nvPr/>
        </p:nvSpPr>
        <p:spPr>
          <a:xfrm>
            <a:off x="604519" y="1965960"/>
            <a:ext cx="4846320" cy="3731599"/>
          </a:xfrm>
          <a:prstGeom prst="rect">
            <a:avLst/>
          </a:prstGeom>
        </p:spPr>
        <p:txBody>
          <a:bodyPr wrap="square">
            <a:spAutoFit/>
          </a:bodyPr>
          <a:lstStyle/>
          <a:p>
            <a:pPr>
              <a:lnSpc>
                <a:spcPct val="150000"/>
              </a:lnSpc>
            </a:pPr>
            <a:endParaRPr lang="da-DK" sz="2000" b="1" dirty="0">
              <a:solidFill>
                <a:schemeClr val="bg2"/>
              </a:solidFill>
              <a:latin typeface="Raleway" panose="020B0604020202020204" charset="0"/>
            </a:endParaRPr>
          </a:p>
          <a:p>
            <a:pPr>
              <a:lnSpc>
                <a:spcPct val="150000"/>
              </a:lnSpc>
            </a:pPr>
            <a:r>
              <a:rPr lang="da-DK" sz="2000" b="1" dirty="0">
                <a:solidFill>
                  <a:schemeClr val="bg2"/>
                </a:solidFill>
                <a:latin typeface="Raleway" panose="020B0604020202020204" charset="0"/>
              </a:rPr>
              <a:t>Øvelse (tal sammen):</a:t>
            </a:r>
          </a:p>
          <a:p>
            <a:pPr>
              <a:lnSpc>
                <a:spcPct val="150000"/>
              </a:lnSpc>
            </a:pPr>
            <a:endParaRPr lang="da-DK" sz="2000" b="1" dirty="0">
              <a:solidFill>
                <a:schemeClr val="bg2"/>
              </a:solidFill>
              <a:latin typeface="Raleway" panose="020B0604020202020204" charset="0"/>
            </a:endParaRPr>
          </a:p>
          <a:p>
            <a:pPr>
              <a:lnSpc>
                <a:spcPct val="150000"/>
              </a:lnSpc>
            </a:pPr>
            <a:r>
              <a:rPr lang="da-DK" sz="2000" b="1" dirty="0">
                <a:solidFill>
                  <a:schemeClr val="bg2"/>
                </a:solidFill>
                <a:latin typeface="Raleway" panose="020B0604020202020204" charset="0"/>
              </a:rPr>
              <a:t>Hvad vil være vigtigst for dine nærmeste pårørende, hvis du fik brug for hjælp?</a:t>
            </a:r>
          </a:p>
          <a:p>
            <a:pPr>
              <a:lnSpc>
                <a:spcPct val="150000"/>
              </a:lnSpc>
            </a:pPr>
            <a:endParaRPr lang="da-DK" sz="2000" b="1" dirty="0">
              <a:solidFill>
                <a:schemeClr val="bg2"/>
              </a:solidFill>
              <a:latin typeface="Raleway" panose="020B0604020202020204" charset="0"/>
            </a:endParaRPr>
          </a:p>
          <a:p>
            <a:pPr>
              <a:lnSpc>
                <a:spcPct val="150000"/>
              </a:lnSpc>
            </a:pPr>
            <a:endParaRPr lang="da-DK" sz="2000" dirty="0">
              <a:solidFill>
                <a:schemeClr val="bg2"/>
              </a:solidFill>
              <a:latin typeface="Raleway" panose="020B0604020202020204" charset="0"/>
            </a:endParaRPr>
          </a:p>
        </p:txBody>
      </p:sp>
      <p:pic>
        <p:nvPicPr>
          <p:cNvPr id="9" name="Billede 8">
            <a:extLst>
              <a:ext uri="{FF2B5EF4-FFF2-40B4-BE49-F238E27FC236}">
                <a16:creationId xmlns:a16="http://schemas.microsoft.com/office/drawing/2014/main" id="{AA8B4B9F-3CC8-4568-82B6-9238251986FA}"/>
              </a:ext>
            </a:extLst>
          </p:cNvPr>
          <p:cNvPicPr>
            <a:picLocks noChangeAspect="1"/>
          </p:cNvPicPr>
          <p:nvPr/>
        </p:nvPicPr>
        <p:blipFill rotWithShape="1">
          <a:blip r:embed="rId3">
            <a:extLst>
              <a:ext uri="{28A0092B-C50C-407E-A947-70E740481C1C}">
                <a14:useLocalDpi xmlns:a14="http://schemas.microsoft.com/office/drawing/2010/main" val="0"/>
              </a:ext>
            </a:extLst>
          </a:blip>
          <a:srcRect l="20818" r="14673"/>
          <a:stretch/>
        </p:blipFill>
        <p:spPr>
          <a:xfrm>
            <a:off x="5892799" y="0"/>
            <a:ext cx="6573521" cy="6858000"/>
          </a:xfrm>
          <a:prstGeom prst="rect">
            <a:avLst/>
          </a:prstGeom>
        </p:spPr>
      </p:pic>
    </p:spTree>
    <p:extLst>
      <p:ext uri="{BB962C8B-B14F-4D97-AF65-F5344CB8AC3E}">
        <p14:creationId xmlns:p14="http://schemas.microsoft.com/office/powerpoint/2010/main" val="349552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7003242-D0BC-41BB-910B-5FB159F5330B}"/>
              </a:ext>
            </a:extLst>
          </p:cNvPr>
          <p:cNvSpPr>
            <a:spLocks noGrp="1"/>
          </p:cNvSpPr>
          <p:nvPr>
            <p:ph type="title"/>
          </p:nvPr>
        </p:nvSpPr>
        <p:spPr>
          <a:xfrm>
            <a:off x="233680" y="632970"/>
            <a:ext cx="11267440" cy="748790"/>
          </a:xfrm>
        </p:spPr>
        <p:txBody>
          <a:bodyPr/>
          <a:lstStyle/>
          <a:p>
            <a:r>
              <a:rPr lang="da-DK" dirty="0"/>
              <a:t>Det kan vi have fokus på i forventningsafstemningen </a:t>
            </a:r>
          </a:p>
        </p:txBody>
      </p:sp>
      <p:sp>
        <p:nvSpPr>
          <p:cNvPr id="5" name="Pladsholder til indhold 4">
            <a:extLst>
              <a:ext uri="{FF2B5EF4-FFF2-40B4-BE49-F238E27FC236}">
                <a16:creationId xmlns:a16="http://schemas.microsoft.com/office/drawing/2014/main" id="{9719AAB7-D64D-4E22-944C-51C598FFA5DC}"/>
              </a:ext>
            </a:extLst>
          </p:cNvPr>
          <p:cNvSpPr>
            <a:spLocks noGrp="1"/>
          </p:cNvSpPr>
          <p:nvPr>
            <p:ph idx="1"/>
          </p:nvPr>
        </p:nvSpPr>
        <p:spPr>
          <a:xfrm flipH="1">
            <a:off x="233680" y="1076960"/>
            <a:ext cx="6278880" cy="7014805"/>
          </a:xfrm>
          <a:prstGeom prst="rect">
            <a:avLst/>
          </a:prstGeom>
        </p:spPr>
        <p:txBody>
          <a:bodyPr wrap="square">
            <a:spAutoFit/>
          </a:bodyPr>
          <a:lstStyle/>
          <a:p>
            <a:pPr marL="0" indent="0">
              <a:lnSpc>
                <a:spcPct val="150000"/>
              </a:lnSpc>
              <a:buNone/>
            </a:pPr>
            <a:r>
              <a:rPr lang="da-DK" sz="1600" dirty="0">
                <a:solidFill>
                  <a:schemeClr val="bg2"/>
                </a:solidFill>
                <a:latin typeface="Raleway" panose="020B0604020202020204" charset="0"/>
              </a:rPr>
              <a:t>Forventningsafstemning er nøglen til et godt samarbejde, og mange misforståelser kan undgås, når vi helt fra begyndelsen får sagt jeres forventninger og de muligheder, I har som medarbejdere for at leve op til dem, højt til hinanden. </a:t>
            </a: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r>
              <a:rPr lang="da-DK" sz="1600" dirty="0">
                <a:solidFill>
                  <a:schemeClr val="bg2"/>
                </a:solidFill>
              </a:rPr>
              <a:t>Pårørende har behov og ønsker, mens vi har nogle rammer og mål, som vi skal udfylde. Lyt først til de pårørende, og fortæl dernæst om muligheder og begrænsninger</a:t>
            </a: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r>
              <a:rPr lang="da-DK" sz="1600" dirty="0">
                <a:solidFill>
                  <a:schemeClr val="bg2"/>
                </a:solidFill>
                <a:latin typeface="Raleway" panose="020B0604020202020204" charset="0"/>
              </a:rPr>
              <a:t>Husk også at pårørendes behov ændrer sig ofte over tid, hvis fx borgerens tilstand ændrer sig. Det er vigtigt, at vi derfor er i løbende dialog med de pårørende om borgerens situation og pårørendes forventninger.  Hav derfor særligt fokus på pårørende i borgerens overgange. </a:t>
            </a:r>
          </a:p>
          <a:p>
            <a:pPr marL="0" indent="0">
              <a:lnSpc>
                <a:spcPct val="150000"/>
              </a:lnSpc>
              <a:buNone/>
            </a:pPr>
            <a:r>
              <a:rPr lang="da-DK" sz="1600" b="1" dirty="0">
                <a:solidFill>
                  <a:schemeClr val="bg2"/>
                </a:solidFill>
                <a:latin typeface="Raleway" panose="020B0604020202020204" charset="0"/>
              </a:rPr>
              <a:t> </a:t>
            </a:r>
            <a:endParaRPr lang="da-DK" sz="1600" dirty="0">
              <a:solidFill>
                <a:schemeClr val="bg2"/>
              </a:solidFill>
              <a:latin typeface="Raleway" panose="020B0604020202020204" charset="0"/>
            </a:endParaRPr>
          </a:p>
          <a:p>
            <a:pPr marL="0" indent="0">
              <a:lnSpc>
                <a:spcPct val="150000"/>
              </a:lnSpc>
              <a:buNone/>
            </a:pPr>
            <a:endParaRPr lang="en-US" sz="1600" dirty="0">
              <a:solidFill>
                <a:schemeClr val="bg2"/>
              </a:solidFill>
            </a:endParaRPr>
          </a:p>
          <a:p>
            <a:pPr>
              <a:lnSpc>
                <a:spcPct val="150000"/>
              </a:lnSpc>
            </a:pPr>
            <a:endParaRPr lang="da-DK" sz="1600" dirty="0">
              <a:solidFill>
                <a:schemeClr val="bg2"/>
              </a:solidFill>
              <a:latin typeface="Raleway" panose="020B0604020202020204" charset="0"/>
            </a:endParaRP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endParaRPr lang="da-DK" sz="1800" b="1" dirty="0">
              <a:solidFill>
                <a:schemeClr val="bg2">
                  <a:lumMod val="40000"/>
                  <a:lumOff val="60000"/>
                </a:schemeClr>
              </a:solidFill>
              <a:latin typeface="Raleway" panose="020B0604020202020204" charset="0"/>
            </a:endParaRPr>
          </a:p>
        </p:txBody>
      </p:sp>
      <p:pic>
        <p:nvPicPr>
          <p:cNvPr id="2" name="Billede 1">
            <a:extLst>
              <a:ext uri="{FF2B5EF4-FFF2-40B4-BE49-F238E27FC236}">
                <a16:creationId xmlns:a16="http://schemas.microsoft.com/office/drawing/2014/main" id="{B2EC90BB-1A04-41A5-A106-379F2A8E12F9}"/>
              </a:ext>
            </a:extLst>
          </p:cNvPr>
          <p:cNvPicPr>
            <a:picLocks noChangeAspect="1"/>
          </p:cNvPicPr>
          <p:nvPr/>
        </p:nvPicPr>
        <p:blipFill>
          <a:blip r:embed="rId3"/>
          <a:stretch>
            <a:fillRect/>
          </a:stretch>
        </p:blipFill>
        <p:spPr>
          <a:xfrm>
            <a:off x="6693274" y="2409502"/>
            <a:ext cx="5359604" cy="2416497"/>
          </a:xfrm>
          <a:prstGeom prst="rect">
            <a:avLst/>
          </a:prstGeom>
        </p:spPr>
      </p:pic>
    </p:spTree>
    <p:extLst>
      <p:ext uri="{BB962C8B-B14F-4D97-AF65-F5344CB8AC3E}">
        <p14:creationId xmlns:p14="http://schemas.microsoft.com/office/powerpoint/2010/main" val="103385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361402B-9B91-4C47-BCB5-215F3F90FC79}"/>
              </a:ext>
            </a:extLst>
          </p:cNvPr>
          <p:cNvSpPr/>
          <p:nvPr/>
        </p:nvSpPr>
        <p:spPr>
          <a:xfrm>
            <a:off x="0" y="0"/>
            <a:ext cx="5646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6" name="Pladsholder til indhold 5">
            <a:extLst>
              <a:ext uri="{FF2B5EF4-FFF2-40B4-BE49-F238E27FC236}">
                <a16:creationId xmlns:a16="http://schemas.microsoft.com/office/drawing/2014/main" id="{AAC56C1A-48BD-472C-926D-DF9312B347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6145" y="0"/>
            <a:ext cx="6545855" cy="6858000"/>
          </a:xfrm>
        </p:spPr>
      </p:pic>
      <p:sp>
        <p:nvSpPr>
          <p:cNvPr id="4" name="Titel 3">
            <a:extLst>
              <a:ext uri="{FF2B5EF4-FFF2-40B4-BE49-F238E27FC236}">
                <a16:creationId xmlns:a16="http://schemas.microsoft.com/office/drawing/2014/main" id="{7D85FD8E-9543-4595-9190-26B38D551EC1}"/>
              </a:ext>
            </a:extLst>
          </p:cNvPr>
          <p:cNvSpPr>
            <a:spLocks noGrp="1"/>
          </p:cNvSpPr>
          <p:nvPr>
            <p:ph type="title"/>
          </p:nvPr>
        </p:nvSpPr>
        <p:spPr>
          <a:xfrm>
            <a:off x="432000" y="632970"/>
            <a:ext cx="4007920" cy="1653030"/>
          </a:xfrm>
        </p:spPr>
        <p:txBody>
          <a:bodyPr/>
          <a:lstStyle/>
          <a:p>
            <a:r>
              <a:rPr lang="da-DK" dirty="0"/>
              <a:t>Eksempel og refleksionsøvelse </a:t>
            </a:r>
          </a:p>
        </p:txBody>
      </p:sp>
      <p:pic>
        <p:nvPicPr>
          <p:cNvPr id="7" name="Grafik 6">
            <a:extLst>
              <a:ext uri="{FF2B5EF4-FFF2-40B4-BE49-F238E27FC236}">
                <a16:creationId xmlns:a16="http://schemas.microsoft.com/office/drawing/2014/main" id="{B20FE6AD-0052-4344-8E8D-C0F41E6779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4857" y="2286000"/>
            <a:ext cx="3662934" cy="3524336"/>
          </a:xfrm>
          <a:prstGeom prst="rect">
            <a:avLst/>
          </a:prstGeom>
        </p:spPr>
      </p:pic>
    </p:spTree>
    <p:extLst>
      <p:ext uri="{BB962C8B-B14F-4D97-AF65-F5344CB8AC3E}">
        <p14:creationId xmlns:p14="http://schemas.microsoft.com/office/powerpoint/2010/main" val="57903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3E85ED6-B54B-414A-A3FA-CD1B83EC3EA2}"/>
              </a:ext>
            </a:extLst>
          </p:cNvPr>
          <p:cNvSpPr/>
          <p:nvPr/>
        </p:nvSpPr>
        <p:spPr>
          <a:xfrm>
            <a:off x="7000240" y="0"/>
            <a:ext cx="52832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v</a:t>
            </a:r>
            <a:endParaRPr lang="da-DK" sz="2000" noProof="0" dirty="0" err="1"/>
          </a:p>
        </p:txBody>
      </p:sp>
      <p:pic>
        <p:nvPicPr>
          <p:cNvPr id="4" name="Billede 3">
            <a:extLst>
              <a:ext uri="{FF2B5EF4-FFF2-40B4-BE49-F238E27FC236}">
                <a16:creationId xmlns:a16="http://schemas.microsoft.com/office/drawing/2014/main" id="{901387EF-01BE-449B-9D8B-12716C7B2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582" y="2155836"/>
            <a:ext cx="3068354" cy="2546328"/>
          </a:xfrm>
          <a:prstGeom prst="rect">
            <a:avLst/>
          </a:prstGeom>
        </p:spPr>
      </p:pic>
      <p:sp>
        <p:nvSpPr>
          <p:cNvPr id="6" name="Tekstfelt 5">
            <a:extLst>
              <a:ext uri="{FF2B5EF4-FFF2-40B4-BE49-F238E27FC236}">
                <a16:creationId xmlns:a16="http://schemas.microsoft.com/office/drawing/2014/main" id="{2A1F06B3-2033-413E-9400-43B18DDF786D}"/>
              </a:ext>
            </a:extLst>
          </p:cNvPr>
          <p:cNvSpPr txBox="1"/>
          <p:nvPr/>
        </p:nvSpPr>
        <p:spPr>
          <a:xfrm>
            <a:off x="7904480" y="833120"/>
            <a:ext cx="3952240" cy="1231106"/>
          </a:xfrm>
          <a:prstGeom prst="rect">
            <a:avLst/>
          </a:prstGeom>
          <a:noFill/>
        </p:spPr>
        <p:txBody>
          <a:bodyPr wrap="square" lIns="0" tIns="0" rIns="0" bIns="0" rtlCol="0">
            <a:spAutoFit/>
          </a:bodyPr>
          <a:lstStyle/>
          <a:p>
            <a:r>
              <a:rPr lang="da-DK" sz="2000" dirty="0">
                <a:solidFill>
                  <a:schemeClr val="bg1"/>
                </a:solidFill>
              </a:rPr>
              <a:t>Se filmen sammen </a:t>
            </a:r>
            <a:r>
              <a:rPr lang="da-DK" sz="2000" dirty="0">
                <a:solidFill>
                  <a:schemeClr val="bg1"/>
                </a:solidFill>
                <a:hlinkClick r:id="rId4" action="ppaction://hlinkfile"/>
              </a:rPr>
              <a:t>her </a:t>
            </a:r>
            <a:r>
              <a:rPr lang="da-DK" sz="2000" dirty="0">
                <a:solidFill>
                  <a:schemeClr val="bg1"/>
                </a:solidFill>
              </a:rPr>
              <a:t>og tal om, hvad I gør hos jer for at forventningsafstemme med pårørende</a:t>
            </a:r>
          </a:p>
        </p:txBody>
      </p:sp>
      <p:sp>
        <p:nvSpPr>
          <p:cNvPr id="7" name="Tekstfelt 6">
            <a:extLst>
              <a:ext uri="{FF2B5EF4-FFF2-40B4-BE49-F238E27FC236}">
                <a16:creationId xmlns:a16="http://schemas.microsoft.com/office/drawing/2014/main" id="{32B6A19F-9818-4356-A045-A7AB45D62A76}"/>
              </a:ext>
            </a:extLst>
          </p:cNvPr>
          <p:cNvSpPr txBox="1"/>
          <p:nvPr/>
        </p:nvSpPr>
        <p:spPr>
          <a:xfrm>
            <a:off x="365760" y="579120"/>
            <a:ext cx="5730240" cy="461665"/>
          </a:xfrm>
          <a:prstGeom prst="rect">
            <a:avLst/>
          </a:prstGeom>
          <a:noFill/>
        </p:spPr>
        <p:txBody>
          <a:bodyPr wrap="square" lIns="0" tIns="0" rIns="0" bIns="0" rtlCol="0">
            <a:spAutoFit/>
          </a:bodyPr>
          <a:lstStyle/>
          <a:p>
            <a:r>
              <a:rPr lang="da-DK" sz="3000" b="1" dirty="0">
                <a:solidFill>
                  <a:schemeClr val="bg2"/>
                </a:solidFill>
              </a:rPr>
              <a:t>Hvordan skaber vi rutiner?</a:t>
            </a:r>
          </a:p>
        </p:txBody>
      </p:sp>
      <p:sp>
        <p:nvSpPr>
          <p:cNvPr id="8" name="Tekstfelt 7">
            <a:extLst>
              <a:ext uri="{FF2B5EF4-FFF2-40B4-BE49-F238E27FC236}">
                <a16:creationId xmlns:a16="http://schemas.microsoft.com/office/drawing/2014/main" id="{B97B096D-8A72-4D12-A7F9-3F3A5A3EF6A6}"/>
              </a:ext>
            </a:extLst>
          </p:cNvPr>
          <p:cNvSpPr txBox="1"/>
          <p:nvPr/>
        </p:nvSpPr>
        <p:spPr>
          <a:xfrm>
            <a:off x="182880" y="1341120"/>
            <a:ext cx="6482080" cy="4308872"/>
          </a:xfrm>
          <a:prstGeom prst="rect">
            <a:avLst/>
          </a:prstGeom>
          <a:noFill/>
        </p:spPr>
        <p:txBody>
          <a:bodyPr wrap="square" lIns="0" tIns="0" rIns="0" bIns="0" rtlCol="0">
            <a:spAutoFit/>
          </a:bodyPr>
          <a:lstStyle/>
          <a:p>
            <a:r>
              <a:rPr lang="da-DK" sz="2000" dirty="0">
                <a:solidFill>
                  <a:schemeClr val="bg2"/>
                </a:solidFill>
              </a:rPr>
              <a:t>Forventningsafstemning handler både om relationer, men også om praktiske forhold og rutiner. Ønsker borgeren og de pårørende fx, at vi:</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Banker på døren?</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Bruger en særlig indgang?</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Lægger medicin et bestemt sted?</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Tager vores ko af?</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Råber vores navn højt, når vi træder ind i hjemmet?</a:t>
            </a:r>
          </a:p>
          <a:p>
            <a:pPr marL="342900" indent="-342900">
              <a:buFont typeface="Arial" panose="020B0604020202020204" pitchFamily="34" charset="0"/>
              <a:buChar char="•"/>
            </a:pPr>
            <a:endParaRPr lang="da-DK" sz="2000" dirty="0"/>
          </a:p>
        </p:txBody>
      </p:sp>
    </p:spTree>
    <p:extLst>
      <p:ext uri="{BB962C8B-B14F-4D97-AF65-F5344CB8AC3E}">
        <p14:creationId xmlns:p14="http://schemas.microsoft.com/office/powerpoint/2010/main" val="155801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pic>
        <p:nvPicPr>
          <p:cNvPr id="7" name="Grafik 6">
            <a:extLst>
              <a:ext uri="{FF2B5EF4-FFF2-40B4-BE49-F238E27FC236}">
                <a16:creationId xmlns:a16="http://schemas.microsoft.com/office/drawing/2014/main" id="{A9FB0635-46D8-44DF-A5F2-EFF71FF11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8607" y="2491809"/>
            <a:ext cx="6280787" cy="3270640"/>
          </a:xfrm>
          <a:prstGeom prst="rect">
            <a:avLst/>
          </a:prstGeom>
        </p:spPr>
      </p:pic>
      <p:sp>
        <p:nvSpPr>
          <p:cNvPr id="8" name="Titel 3">
            <a:extLst>
              <a:ext uri="{FF2B5EF4-FFF2-40B4-BE49-F238E27FC236}">
                <a16:creationId xmlns:a16="http://schemas.microsoft.com/office/drawing/2014/main" id="{B9A58707-685A-408F-87F2-150BB3F9B55A}"/>
              </a:ext>
            </a:extLst>
          </p:cNvPr>
          <p:cNvSpPr>
            <a:spLocks noGrp="1"/>
          </p:cNvSpPr>
          <p:nvPr>
            <p:ph type="title"/>
          </p:nvPr>
        </p:nvSpPr>
        <p:spPr>
          <a:xfrm>
            <a:off x="253096" y="312929"/>
            <a:ext cx="10978784" cy="1267831"/>
          </a:xfrm>
        </p:spPr>
        <p:txBody>
          <a:bodyPr/>
          <a:lstStyle/>
          <a:p>
            <a:r>
              <a:rPr lang="da-DK" dirty="0">
                <a:solidFill>
                  <a:srgbClr val="5C2551"/>
                </a:solidFill>
              </a:rPr>
              <a:t>Tema 4</a:t>
            </a:r>
            <a:br>
              <a:rPr lang="da-DK" dirty="0">
                <a:solidFill>
                  <a:srgbClr val="5C2551"/>
                </a:solidFill>
              </a:rPr>
            </a:br>
            <a:r>
              <a:rPr lang="da-DK" dirty="0">
                <a:solidFill>
                  <a:srgbClr val="5C2551"/>
                </a:solidFill>
              </a:rPr>
              <a:t>Sådan er reglerne for samarbejde med pårørende </a:t>
            </a:r>
            <a:endParaRPr lang="da-DK" dirty="0"/>
          </a:p>
        </p:txBody>
      </p:sp>
    </p:spTree>
    <p:extLst>
      <p:ext uri="{BB962C8B-B14F-4D97-AF65-F5344CB8AC3E}">
        <p14:creationId xmlns:p14="http://schemas.microsoft.com/office/powerpoint/2010/main" val="15811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7B4257E7-4656-4878-AA02-BC658322F7D0}"/>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44287340-11DF-A245-B557-BD7784EA2F3E}"/>
              </a:ext>
            </a:extLst>
          </p:cNvPr>
          <p:cNvSpPr>
            <a:spLocks noGrp="1"/>
          </p:cNvSpPr>
          <p:nvPr>
            <p:ph type="title"/>
          </p:nvPr>
        </p:nvSpPr>
        <p:spPr>
          <a:xfrm>
            <a:off x="339659" y="289368"/>
            <a:ext cx="11639560" cy="925975"/>
          </a:xfrm>
        </p:spPr>
        <p:txBody>
          <a:bodyPr/>
          <a:lstStyle/>
          <a:p>
            <a:r>
              <a:rPr lang="da-DK" sz="4000" dirty="0"/>
              <a:t>Introduktion: Hvad må vi i forhold til de pårørende?</a:t>
            </a:r>
          </a:p>
        </p:txBody>
      </p:sp>
      <p:sp>
        <p:nvSpPr>
          <p:cNvPr id="3" name="Pladsholder til indhold 2">
            <a:extLst>
              <a:ext uri="{FF2B5EF4-FFF2-40B4-BE49-F238E27FC236}">
                <a16:creationId xmlns:a16="http://schemas.microsoft.com/office/drawing/2014/main" id="{8080F564-E628-1241-B667-28D3764C2456}"/>
              </a:ext>
            </a:extLst>
          </p:cNvPr>
          <p:cNvSpPr>
            <a:spLocks noGrp="1"/>
          </p:cNvSpPr>
          <p:nvPr>
            <p:ph idx="1"/>
          </p:nvPr>
        </p:nvSpPr>
        <p:spPr>
          <a:xfrm>
            <a:off x="339658" y="1432560"/>
            <a:ext cx="6193221" cy="5222239"/>
          </a:xfrm>
        </p:spPr>
        <p:txBody>
          <a:bodyPr/>
          <a:lstStyle/>
          <a:p>
            <a:r>
              <a:rPr lang="da-DK" sz="1800" b="1" dirty="0">
                <a:solidFill>
                  <a:schemeClr val="bg2"/>
                </a:solidFill>
              </a:rPr>
              <a:t> Vi må altid lytte til de pårørende</a:t>
            </a:r>
          </a:p>
          <a:p>
            <a:pPr>
              <a:buFont typeface="Arial" panose="020B0604020202020204" pitchFamily="34" charset="0"/>
              <a:buChar char="•"/>
            </a:pPr>
            <a:endParaRPr lang="da-DK" sz="1800" b="1" dirty="0">
              <a:solidFill>
                <a:schemeClr val="bg2"/>
              </a:solidFill>
            </a:endParaRPr>
          </a:p>
          <a:p>
            <a:pPr>
              <a:buFont typeface="Arial" panose="020B0604020202020204" pitchFamily="34" charset="0"/>
              <a:buChar char="•"/>
            </a:pPr>
            <a:r>
              <a:rPr lang="da-DK" sz="1800" b="1" dirty="0">
                <a:solidFill>
                  <a:schemeClr val="bg2"/>
                </a:solidFill>
              </a:rPr>
              <a:t>Vi må altid tale med pårørende om </a:t>
            </a:r>
            <a:r>
              <a:rPr lang="da-DK" sz="1800" dirty="0">
                <a:solidFill>
                  <a:schemeClr val="bg2"/>
                </a:solidFill>
              </a:rPr>
              <a:t>generelle forhold vedrørende fx borgerens type af sygdom, medicin og behandling samt om vilkårene for vores eget arbejde uden at overtræde tavshedspligten. Så længe vi ikke taler konkret om en borger, må vi gerne oplyse pårørende om de fleste ting – også forholdene i hjemmeplejen og de rammer og muligheder, vi har som medarbejdere. </a:t>
            </a:r>
          </a:p>
          <a:p>
            <a:pPr marL="0" indent="0">
              <a:buNone/>
            </a:pPr>
            <a:endParaRPr lang="da-DK" sz="1800" dirty="0"/>
          </a:p>
          <a:p>
            <a:pPr>
              <a:buFont typeface="Arial" panose="020B0604020202020204" pitchFamily="34" charset="0"/>
              <a:buChar char="•"/>
            </a:pPr>
            <a:r>
              <a:rPr lang="da-DK" sz="1800" b="1" dirty="0">
                <a:solidFill>
                  <a:schemeClr val="bg2"/>
                </a:solidFill>
              </a:rPr>
              <a:t>Vi skal huske altid at spørge borgeren og få skriftligt samtykke, </a:t>
            </a:r>
            <a:r>
              <a:rPr lang="da-DK" sz="1800" dirty="0">
                <a:solidFill>
                  <a:schemeClr val="bg2"/>
                </a:solidFill>
              </a:rPr>
              <a:t>inden vi taler med pårørende om borgerens situation og helbred. </a:t>
            </a:r>
          </a:p>
          <a:p>
            <a:pPr>
              <a:buFont typeface="Arial" panose="020B0604020202020204" pitchFamily="34" charset="0"/>
              <a:buChar char="•"/>
            </a:pPr>
            <a:endParaRPr lang="da-DK" sz="1800" dirty="0">
              <a:solidFill>
                <a:schemeClr val="bg2"/>
              </a:solidFill>
            </a:endParaRPr>
          </a:p>
          <a:p>
            <a:pPr>
              <a:buFont typeface="Arial" panose="020B0604020202020204" pitchFamily="34" charset="0"/>
              <a:buChar char="•"/>
            </a:pPr>
            <a:r>
              <a:rPr lang="da-DK" sz="1800" b="1" dirty="0">
                <a:solidFill>
                  <a:schemeClr val="bg2"/>
                </a:solidFill>
              </a:rPr>
              <a:t>Sørg for at forventningsafstemme </a:t>
            </a:r>
            <a:r>
              <a:rPr lang="da-DK" sz="1800" dirty="0">
                <a:solidFill>
                  <a:schemeClr val="bg2"/>
                </a:solidFill>
              </a:rPr>
              <a:t>så hurtigt som muligt i forløbet, om </a:t>
            </a:r>
            <a:r>
              <a:rPr lang="da-DK" sz="1800" u="sng" dirty="0">
                <a:solidFill>
                  <a:schemeClr val="bg2"/>
                </a:solidFill>
              </a:rPr>
              <a:t>hvad, hvornår og hvordan </a:t>
            </a:r>
            <a:r>
              <a:rPr lang="da-DK" sz="1800" dirty="0">
                <a:solidFill>
                  <a:schemeClr val="bg2"/>
                </a:solidFill>
              </a:rPr>
              <a:t>borgeren ønsker, at de pårørende skal underrettes. </a:t>
            </a:r>
          </a:p>
          <a:p>
            <a:pPr marL="0" indent="0">
              <a:buNone/>
            </a:pPr>
            <a:endParaRPr lang="da-DK" dirty="0"/>
          </a:p>
          <a:p>
            <a:pPr marL="0" indent="0">
              <a:buNone/>
            </a:pPr>
            <a:endParaRPr lang="da-DK" dirty="0"/>
          </a:p>
          <a:p>
            <a:pPr marL="0" indent="0">
              <a:buNone/>
            </a:pPr>
            <a:endParaRPr lang="da-DK" dirty="0"/>
          </a:p>
        </p:txBody>
      </p:sp>
      <p:pic>
        <p:nvPicPr>
          <p:cNvPr id="6" name="Billede 5">
            <a:extLst>
              <a:ext uri="{FF2B5EF4-FFF2-40B4-BE49-F238E27FC236}">
                <a16:creationId xmlns:a16="http://schemas.microsoft.com/office/drawing/2014/main" id="{5B0DC2BA-9C5F-47EA-A05F-C65085717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351" y="2323108"/>
            <a:ext cx="5588177" cy="2211783"/>
          </a:xfrm>
          <a:prstGeom prst="rect">
            <a:avLst/>
          </a:prstGeom>
        </p:spPr>
      </p:pic>
    </p:spTree>
    <p:extLst>
      <p:ext uri="{BB962C8B-B14F-4D97-AF65-F5344CB8AC3E}">
        <p14:creationId xmlns:p14="http://schemas.microsoft.com/office/powerpoint/2010/main" val="403501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5474826" y="0"/>
            <a:ext cx="6717174" cy="6858000"/>
          </a:xfrm>
          <a:prstGeom prst="rect">
            <a:avLst/>
          </a:prstGeom>
          <a:solidFill>
            <a:srgbClr val="C3B7CA"/>
          </a:solidFill>
        </p:spPr>
        <p:txBody>
          <a:bodyPr wrap="square" lIns="0" tIns="0" rIns="0" bIns="0" rtlCol="0">
            <a:spAutoFit/>
          </a:bodyPr>
          <a:lstStyle/>
          <a:p>
            <a:endParaRPr lang="da-DK" sz="2000" dirty="0" err="1"/>
          </a:p>
        </p:txBody>
      </p:sp>
      <p:pic>
        <p:nvPicPr>
          <p:cNvPr id="3" name="Billede 2">
            <a:extLst>
              <a:ext uri="{FF2B5EF4-FFF2-40B4-BE49-F238E27FC236}">
                <a16:creationId xmlns:a16="http://schemas.microsoft.com/office/drawing/2014/main" id="{33712A42-2EE8-44DC-B90B-50DCD936B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3310" cy="6858000"/>
          </a:xfrm>
          <a:prstGeom prst="rect">
            <a:avLst/>
          </a:prstGeom>
        </p:spPr>
      </p:pic>
      <p:pic>
        <p:nvPicPr>
          <p:cNvPr id="6" name="Billede 5">
            <a:extLst>
              <a:ext uri="{FF2B5EF4-FFF2-40B4-BE49-F238E27FC236}">
                <a16:creationId xmlns:a16="http://schemas.microsoft.com/office/drawing/2014/main" id="{D8E109BA-3815-440C-80C1-DBCD97BCC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0" y="0"/>
            <a:ext cx="1891272" cy="568050"/>
          </a:xfrm>
          <a:prstGeom prst="rect">
            <a:avLst/>
          </a:prstGeom>
        </p:spPr>
      </p:pic>
      <p:sp>
        <p:nvSpPr>
          <p:cNvPr id="11" name="Tekstfelt 10">
            <a:extLst>
              <a:ext uri="{FF2B5EF4-FFF2-40B4-BE49-F238E27FC236}">
                <a16:creationId xmlns:a16="http://schemas.microsoft.com/office/drawing/2014/main" id="{52472E7C-1C08-4722-B1CF-660FF0E07FC2}"/>
              </a:ext>
            </a:extLst>
          </p:cNvPr>
          <p:cNvSpPr txBox="1"/>
          <p:nvPr/>
        </p:nvSpPr>
        <p:spPr>
          <a:xfrm>
            <a:off x="7616142" y="868101"/>
            <a:ext cx="3761772" cy="5232202"/>
          </a:xfrm>
          <a:prstGeom prst="rect">
            <a:avLst/>
          </a:prstGeom>
          <a:noFill/>
        </p:spPr>
        <p:txBody>
          <a:bodyPr wrap="square" lIns="0" tIns="0" rIns="0" bIns="0" rtlCol="0">
            <a:spAutoFit/>
          </a:bodyPr>
          <a:lstStyle/>
          <a:p>
            <a:r>
              <a:rPr lang="da-DK" sz="2000" dirty="0">
                <a:solidFill>
                  <a:schemeClr val="bg2"/>
                </a:solidFill>
              </a:rPr>
              <a:t>Refleksionsspørgsmål</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Hvilke overvejelser ville du gøre dig i den situation?</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Hvad må du fortælle datteren?</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Hvordan ville du skabe et trygt samarbejde med mor og datter?</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Hvordan ville samtalen forløbe, hvis du skulle afvise en pårørendes ønske om information vedrørende en kollega?</a:t>
            </a:r>
          </a:p>
        </p:txBody>
      </p:sp>
    </p:spTree>
    <p:extLst>
      <p:ext uri="{BB962C8B-B14F-4D97-AF65-F5344CB8AC3E}">
        <p14:creationId xmlns:p14="http://schemas.microsoft.com/office/powerpoint/2010/main" val="23652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pic>
        <p:nvPicPr>
          <p:cNvPr id="7" name="Billede 6">
            <a:extLst>
              <a:ext uri="{FF2B5EF4-FFF2-40B4-BE49-F238E27FC236}">
                <a16:creationId xmlns:a16="http://schemas.microsoft.com/office/drawing/2014/main" id="{8BCDEB12-72DC-4DB8-AEDC-69854DCE4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567" y="0"/>
            <a:ext cx="4587433" cy="6877603"/>
          </a:xfrm>
          <a:prstGeom prst="rect">
            <a:avLst/>
          </a:prstGeom>
        </p:spPr>
      </p:pic>
      <p:sp>
        <p:nvSpPr>
          <p:cNvPr id="2" name="Rektangel 1">
            <a:extLst>
              <a:ext uri="{FF2B5EF4-FFF2-40B4-BE49-F238E27FC236}">
                <a16:creationId xmlns:a16="http://schemas.microsoft.com/office/drawing/2014/main" id="{1150D2E3-535E-4B3A-B053-4B5CB0AD2B90}"/>
              </a:ext>
            </a:extLst>
          </p:cNvPr>
          <p:cNvSpPr/>
          <p:nvPr/>
        </p:nvSpPr>
        <p:spPr>
          <a:xfrm>
            <a:off x="416689" y="2136339"/>
            <a:ext cx="5679311" cy="3139321"/>
          </a:xfrm>
          <a:prstGeom prst="rect">
            <a:avLst/>
          </a:prstGeom>
        </p:spPr>
        <p:txBody>
          <a:bodyPr wrap="square">
            <a:spAutoFit/>
          </a:bodyPr>
          <a:lstStyle/>
          <a:p>
            <a:r>
              <a:rPr lang="da-DK" b="1" dirty="0">
                <a:solidFill>
                  <a:schemeClr val="bg2"/>
                </a:solidFill>
              </a:rPr>
              <a:t>Hvis de pårørende skal inddrages i borgerens forløb, er det afgørende, at borgeren giver samtykke til det. </a:t>
            </a:r>
          </a:p>
          <a:p>
            <a:endParaRPr lang="da-DK" dirty="0">
              <a:solidFill>
                <a:schemeClr val="bg2"/>
              </a:solidFill>
            </a:endParaRPr>
          </a:p>
          <a:p>
            <a:r>
              <a:rPr lang="da-DK" dirty="0">
                <a:solidFill>
                  <a:schemeClr val="bg2"/>
                </a:solidFill>
              </a:rPr>
              <a:t>Det er vigtigt at tale om samtykke allerede ved det første møde med borgeren. </a:t>
            </a:r>
          </a:p>
          <a:p>
            <a:endParaRPr lang="da-DK" dirty="0">
              <a:solidFill>
                <a:schemeClr val="bg2"/>
              </a:solidFill>
            </a:endParaRPr>
          </a:p>
          <a:p>
            <a:r>
              <a:rPr lang="da-DK" dirty="0">
                <a:solidFill>
                  <a:schemeClr val="bg2"/>
                </a:solidFill>
              </a:rPr>
              <a:t>Sørg for at få indhentet skriftligt samtykke vedrørende deling af fortrolige oplysninger, hvis borgeren ønsker det og har mulighed for at give samtykke. </a:t>
            </a:r>
          </a:p>
        </p:txBody>
      </p:sp>
      <p:sp>
        <p:nvSpPr>
          <p:cNvPr id="10" name="Titel 3">
            <a:extLst>
              <a:ext uri="{FF2B5EF4-FFF2-40B4-BE49-F238E27FC236}">
                <a16:creationId xmlns:a16="http://schemas.microsoft.com/office/drawing/2014/main" id="{B2CEA938-6F8E-43B3-A582-3A4C10C00BE9}"/>
              </a:ext>
            </a:extLst>
          </p:cNvPr>
          <p:cNvSpPr>
            <a:spLocks noGrp="1"/>
          </p:cNvSpPr>
          <p:nvPr>
            <p:ph type="title"/>
          </p:nvPr>
        </p:nvSpPr>
        <p:spPr>
          <a:xfrm>
            <a:off x="432000" y="632969"/>
            <a:ext cx="5355342" cy="1149531"/>
          </a:xfrm>
        </p:spPr>
        <p:txBody>
          <a:bodyPr/>
          <a:lstStyle/>
          <a:p>
            <a:r>
              <a:rPr lang="da-DK" dirty="0"/>
              <a:t>Regler for samtykke</a:t>
            </a:r>
          </a:p>
        </p:txBody>
      </p:sp>
    </p:spTree>
    <p:extLst>
      <p:ext uri="{BB962C8B-B14F-4D97-AF65-F5344CB8AC3E}">
        <p14:creationId xmlns:p14="http://schemas.microsoft.com/office/powerpoint/2010/main" val="35726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91EAC-D510-CA4A-ACFC-5E27D23C566C}"/>
              </a:ext>
            </a:extLst>
          </p:cNvPr>
          <p:cNvSpPr>
            <a:spLocks noGrp="1"/>
          </p:cNvSpPr>
          <p:nvPr>
            <p:ph type="title"/>
          </p:nvPr>
        </p:nvSpPr>
        <p:spPr>
          <a:xfrm>
            <a:off x="432000" y="447040"/>
            <a:ext cx="4973120" cy="772160"/>
          </a:xfrm>
        </p:spPr>
        <p:txBody>
          <a:bodyPr/>
          <a:lstStyle/>
          <a:p>
            <a:r>
              <a:rPr lang="da-DK" sz="3500" dirty="0"/>
              <a:t>Temaer</a:t>
            </a:r>
          </a:p>
        </p:txBody>
      </p:sp>
      <p:sp>
        <p:nvSpPr>
          <p:cNvPr id="3" name="Pladsholder til indhold 2">
            <a:extLst>
              <a:ext uri="{FF2B5EF4-FFF2-40B4-BE49-F238E27FC236}">
                <a16:creationId xmlns:a16="http://schemas.microsoft.com/office/drawing/2014/main" id="{3479BBF5-5554-D742-99E6-03EDCE8B2EEC}"/>
              </a:ext>
            </a:extLst>
          </p:cNvPr>
          <p:cNvSpPr>
            <a:spLocks noGrp="1"/>
          </p:cNvSpPr>
          <p:nvPr>
            <p:ph idx="1"/>
          </p:nvPr>
        </p:nvSpPr>
        <p:spPr>
          <a:xfrm>
            <a:off x="274320" y="1320800"/>
            <a:ext cx="6664960" cy="5293360"/>
          </a:xfrm>
        </p:spPr>
        <p:txBody>
          <a:bodyPr>
            <a:normAutofit/>
          </a:bodyPr>
          <a:lstStyle/>
          <a:p>
            <a:pPr marL="514350" lvl="1" indent="-514350">
              <a:buFont typeface="+mj-lt"/>
              <a:buAutoNum type="arabicPeriod"/>
            </a:pPr>
            <a:r>
              <a:rPr lang="da-DK" sz="2800" b="1" dirty="0">
                <a:solidFill>
                  <a:schemeClr val="bg2"/>
                </a:solidFill>
                <a:cs typeface="Arial" panose="020B0604020202020204" pitchFamily="34" charset="0"/>
              </a:rPr>
              <a:t>Samarbejde med pårørende i hjemmeplejen</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2. Den gode opstart i hjemmeplejen</a:t>
            </a:r>
          </a:p>
          <a:p>
            <a:pPr marL="514350" lvl="1" indent="-514350">
              <a:buFont typeface="+mj-lt"/>
              <a:buAutoNum type="arabicPeriod"/>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3. Forventningsafstemning og rutiner</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4. Sådan er reglerne for samarbejde med pårørende</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5. Opsamling og mere viden</a:t>
            </a:r>
          </a:p>
        </p:txBody>
      </p:sp>
      <p:pic>
        <p:nvPicPr>
          <p:cNvPr id="4" name="Picture 2" descr="paper on wall"/>
          <p:cNvPicPr>
            <a:picLocks noChangeAspect="1" noChangeArrowheads="1"/>
          </p:cNvPicPr>
          <p:nvPr/>
        </p:nvPicPr>
        <p:blipFill rotWithShape="1">
          <a:blip r:embed="rId3">
            <a:extLst>
              <a:ext uri="{28A0092B-C50C-407E-A947-70E740481C1C}">
                <a14:useLocalDpi xmlns:a14="http://schemas.microsoft.com/office/drawing/2010/main" val="0"/>
              </a:ext>
            </a:extLst>
          </a:blip>
          <a:srcRect b="9474"/>
          <a:stretch/>
        </p:blipFill>
        <p:spPr bwMode="auto">
          <a:xfrm>
            <a:off x="7122694" y="0"/>
            <a:ext cx="5069306" cy="688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2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ADF683B-78FD-4FBD-99D1-FB4D92C3062A}"/>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sp>
        <p:nvSpPr>
          <p:cNvPr id="2" name="Pladsholder til indhold 1">
            <a:extLst>
              <a:ext uri="{FF2B5EF4-FFF2-40B4-BE49-F238E27FC236}">
                <a16:creationId xmlns:a16="http://schemas.microsoft.com/office/drawing/2014/main" id="{854301E0-36C7-4C5B-9CF4-5D7C30258B3F}"/>
              </a:ext>
            </a:extLst>
          </p:cNvPr>
          <p:cNvSpPr>
            <a:spLocks noGrp="1"/>
          </p:cNvSpPr>
          <p:nvPr>
            <p:ph idx="1"/>
          </p:nvPr>
        </p:nvSpPr>
        <p:spPr>
          <a:xfrm>
            <a:off x="432001" y="1402960"/>
            <a:ext cx="4755760" cy="3886542"/>
          </a:xfrm>
        </p:spPr>
        <p:txBody>
          <a:bodyPr/>
          <a:lstStyle/>
          <a:p>
            <a:pPr marL="0" indent="0">
              <a:buNone/>
            </a:pPr>
            <a:r>
              <a:rPr lang="da-DK" b="1" dirty="0">
                <a:solidFill>
                  <a:schemeClr val="bg2"/>
                </a:solidFill>
              </a:rPr>
              <a:t>Regler for tavshedspligt er ikke helt enkle, og tavshedspligten kan nogle gange skabe dilemmaer</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For pårørende kan det opleves som uforståeligt, at du ikke kan oplyse om deres nærtståendes personlige forhold eller fortælle, hvorfor en kollega er væk.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I de situationer er det vigtigt at anerkende de pårørendes behov for kommunikation ved fx at undersøge, hvad du faktisk må sige.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Du kan sige, at du godt forstår, hvorfor vedkommende spørger, men at der er regler for, hvad du må fortælle.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Du kan også sige, at du gerne vil hjælpe med at finde et svar og vende tilbage med den forklaring, som er mulig (men kun hvis du rent faktisk vender tilbage)</a:t>
            </a:r>
          </a:p>
        </p:txBody>
      </p:sp>
      <p:sp>
        <p:nvSpPr>
          <p:cNvPr id="4" name="Titel 3">
            <a:extLst>
              <a:ext uri="{FF2B5EF4-FFF2-40B4-BE49-F238E27FC236}">
                <a16:creationId xmlns:a16="http://schemas.microsoft.com/office/drawing/2014/main" id="{EC3E2B91-F221-4708-8E79-E086FEB5C3DB}"/>
              </a:ext>
            </a:extLst>
          </p:cNvPr>
          <p:cNvSpPr>
            <a:spLocks noGrp="1"/>
          </p:cNvSpPr>
          <p:nvPr>
            <p:ph type="title"/>
          </p:nvPr>
        </p:nvSpPr>
        <p:spPr>
          <a:xfrm>
            <a:off x="432000" y="632970"/>
            <a:ext cx="10413478" cy="663395"/>
          </a:xfrm>
        </p:spPr>
        <p:txBody>
          <a:bodyPr/>
          <a:lstStyle/>
          <a:p>
            <a:r>
              <a:rPr lang="da-DK" dirty="0"/>
              <a:t>Regler for tavshedspligt er ikke enkle – hvad gør vi så?</a:t>
            </a:r>
          </a:p>
        </p:txBody>
      </p:sp>
      <p:pic>
        <p:nvPicPr>
          <p:cNvPr id="7" name="Grafik 6">
            <a:extLst>
              <a:ext uri="{FF2B5EF4-FFF2-40B4-BE49-F238E27FC236}">
                <a16:creationId xmlns:a16="http://schemas.microsoft.com/office/drawing/2014/main" id="{28D0BCAF-A1F1-4B3F-BD09-683336DD98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9635" y="2093840"/>
            <a:ext cx="4755759" cy="2476501"/>
          </a:xfrm>
          <a:prstGeom prst="rect">
            <a:avLst/>
          </a:prstGeom>
        </p:spPr>
      </p:pic>
    </p:spTree>
    <p:extLst>
      <p:ext uri="{BB962C8B-B14F-4D97-AF65-F5344CB8AC3E}">
        <p14:creationId xmlns:p14="http://schemas.microsoft.com/office/powerpoint/2010/main" val="387042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B45C67E-1776-421D-BD73-6649209894BD}"/>
              </a:ext>
            </a:extLst>
          </p:cNvPr>
          <p:cNvSpPr>
            <a:spLocks noGrp="1"/>
          </p:cNvSpPr>
          <p:nvPr>
            <p:ph idx="1"/>
          </p:nvPr>
        </p:nvSpPr>
        <p:spPr/>
        <p:txBody>
          <a:bodyPr/>
          <a:lstStyle/>
          <a:p>
            <a:endParaRPr lang="da-DK" dirty="0"/>
          </a:p>
          <a:p>
            <a:pPr marL="0" indent="0">
              <a:buNone/>
            </a:pPr>
            <a:endParaRPr lang="da-DK" dirty="0"/>
          </a:p>
        </p:txBody>
      </p:sp>
      <p:sp>
        <p:nvSpPr>
          <p:cNvPr id="4" name="Titel 3">
            <a:extLst>
              <a:ext uri="{FF2B5EF4-FFF2-40B4-BE49-F238E27FC236}">
                <a16:creationId xmlns:a16="http://schemas.microsoft.com/office/drawing/2014/main" id="{68ADD061-680C-4614-86E1-E42F638BD1DB}"/>
              </a:ext>
            </a:extLst>
          </p:cNvPr>
          <p:cNvSpPr>
            <a:spLocks noGrp="1"/>
          </p:cNvSpPr>
          <p:nvPr>
            <p:ph type="title"/>
          </p:nvPr>
        </p:nvSpPr>
        <p:spPr>
          <a:xfrm>
            <a:off x="213340" y="322644"/>
            <a:ext cx="9900720" cy="987813"/>
          </a:xfrm>
        </p:spPr>
        <p:txBody>
          <a:bodyPr/>
          <a:lstStyle/>
          <a:p>
            <a:r>
              <a:rPr lang="da-DK" dirty="0">
                <a:solidFill>
                  <a:srgbClr val="5C2551"/>
                </a:solidFill>
              </a:rPr>
              <a:t>Tema 5</a:t>
            </a:r>
            <a:br>
              <a:rPr lang="da-DK" dirty="0">
                <a:solidFill>
                  <a:srgbClr val="5C2551"/>
                </a:solidFill>
              </a:rPr>
            </a:br>
            <a:r>
              <a:rPr lang="da-DK" dirty="0">
                <a:solidFill>
                  <a:srgbClr val="5C2551"/>
                </a:solidFill>
              </a:rPr>
              <a:t>Opsamling og mere viden</a:t>
            </a:r>
          </a:p>
        </p:txBody>
      </p:sp>
      <p:pic>
        <p:nvPicPr>
          <p:cNvPr id="6" name="Grafik 5">
            <a:extLst>
              <a:ext uri="{FF2B5EF4-FFF2-40B4-BE49-F238E27FC236}">
                <a16:creationId xmlns:a16="http://schemas.microsoft.com/office/drawing/2014/main" id="{4CE66FDB-B881-4C27-A75F-3EE82311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0172" y="1900800"/>
            <a:ext cx="4816468" cy="3069650"/>
          </a:xfrm>
          <a:prstGeom prst="rect">
            <a:avLst/>
          </a:prstGeom>
        </p:spPr>
      </p:pic>
      <p:pic>
        <p:nvPicPr>
          <p:cNvPr id="8" name="Grafik 7">
            <a:extLst>
              <a:ext uri="{FF2B5EF4-FFF2-40B4-BE49-F238E27FC236}">
                <a16:creationId xmlns:a16="http://schemas.microsoft.com/office/drawing/2014/main" id="{6E4CC296-47FE-4E87-8EB6-DCB64AA7F1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526" y="1900800"/>
            <a:ext cx="6189760" cy="3944882"/>
          </a:xfrm>
          <a:prstGeom prst="rect">
            <a:avLst/>
          </a:prstGeom>
        </p:spPr>
      </p:pic>
    </p:spTree>
    <p:extLst>
      <p:ext uri="{BB962C8B-B14F-4D97-AF65-F5344CB8AC3E}">
        <p14:creationId xmlns:p14="http://schemas.microsoft.com/office/powerpoint/2010/main" val="394905757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BBFA575-15AB-496D-B508-D5AACC6037D0}"/>
              </a:ext>
            </a:extLst>
          </p:cNvPr>
          <p:cNvSpPr>
            <a:spLocks noGrp="1"/>
          </p:cNvSpPr>
          <p:nvPr>
            <p:ph idx="1"/>
          </p:nvPr>
        </p:nvSpPr>
        <p:spPr>
          <a:xfrm>
            <a:off x="432000" y="1900799"/>
            <a:ext cx="4452516" cy="4401615"/>
          </a:xfrm>
        </p:spPr>
        <p:txBody>
          <a:bodyPr/>
          <a:lstStyle/>
          <a:p>
            <a:pPr>
              <a:buFont typeface="Arial" panose="020B0604020202020204" pitchFamily="34" charset="0"/>
              <a:buChar char="•"/>
            </a:pPr>
            <a:r>
              <a:rPr lang="da-DK" sz="1800" dirty="0">
                <a:solidFill>
                  <a:schemeClr val="bg2"/>
                </a:solidFill>
              </a:rPr>
              <a:t>Hvordan har det været at tale om pårørendesamarbejde på den måde, vi har gjort i dag?</a:t>
            </a:r>
          </a:p>
          <a:p>
            <a:pPr marL="0" indent="0">
              <a:buNone/>
            </a:pPr>
            <a:endParaRPr lang="da-DK" sz="1800" dirty="0">
              <a:solidFill>
                <a:schemeClr val="bg2"/>
              </a:solidFill>
            </a:endParaRPr>
          </a:p>
          <a:p>
            <a:pPr>
              <a:buFont typeface="Arial" panose="020B0604020202020204" pitchFamily="34" charset="0"/>
              <a:buChar char="•"/>
            </a:pPr>
            <a:r>
              <a:rPr lang="da-DK" sz="1800" dirty="0">
                <a:solidFill>
                  <a:schemeClr val="bg2"/>
                </a:solidFill>
              </a:rPr>
              <a:t>Hvad er det vigtigste, du tager med dig fra i dag?</a:t>
            </a:r>
          </a:p>
          <a:p>
            <a:pPr marL="0" indent="0">
              <a:buNone/>
            </a:pPr>
            <a:endParaRPr lang="da-DK" sz="1800" dirty="0">
              <a:solidFill>
                <a:schemeClr val="bg2"/>
              </a:solidFill>
            </a:endParaRPr>
          </a:p>
          <a:p>
            <a:pPr>
              <a:buFont typeface="Arial" panose="020B0604020202020204" pitchFamily="34" charset="0"/>
              <a:buChar char="•"/>
            </a:pPr>
            <a:r>
              <a:rPr lang="da-DK" sz="1800" dirty="0">
                <a:solidFill>
                  <a:schemeClr val="bg2"/>
                </a:solidFill>
              </a:rPr>
              <a:t>Er der noget, du vil gøre anderledes eller mere af fremover? Både dig alene men også sammen med dine kolleger.</a:t>
            </a:r>
          </a:p>
          <a:p>
            <a:pPr>
              <a:buFont typeface="Arial" panose="020B0604020202020204" pitchFamily="34" charset="0"/>
              <a:buChar char="•"/>
            </a:pPr>
            <a:endParaRPr lang="da-DK" sz="1800" dirty="0">
              <a:solidFill>
                <a:schemeClr val="bg2"/>
              </a:solidFill>
            </a:endParaRPr>
          </a:p>
          <a:p>
            <a:pPr>
              <a:buFont typeface="Arial" panose="020B0604020202020204" pitchFamily="34" charset="0"/>
              <a:buChar char="•"/>
            </a:pPr>
            <a:r>
              <a:rPr lang="da-DK" sz="1800" dirty="0">
                <a:solidFill>
                  <a:schemeClr val="bg2"/>
                </a:solidFill>
              </a:rPr>
              <a:t>Har I spørgsmål eller tilføjelser? </a:t>
            </a:r>
          </a:p>
          <a:p>
            <a:endParaRPr lang="da-DK" sz="1800" dirty="0">
              <a:solidFill>
                <a:schemeClr val="bg2"/>
              </a:solidFill>
            </a:endParaRPr>
          </a:p>
        </p:txBody>
      </p:sp>
      <p:sp>
        <p:nvSpPr>
          <p:cNvPr id="4" name="Titel 3">
            <a:extLst>
              <a:ext uri="{FF2B5EF4-FFF2-40B4-BE49-F238E27FC236}">
                <a16:creationId xmlns:a16="http://schemas.microsoft.com/office/drawing/2014/main" id="{8A4783EB-A00E-4640-8238-BE10E5241C4C}"/>
              </a:ext>
            </a:extLst>
          </p:cNvPr>
          <p:cNvSpPr>
            <a:spLocks noGrp="1"/>
          </p:cNvSpPr>
          <p:nvPr>
            <p:ph type="title"/>
          </p:nvPr>
        </p:nvSpPr>
        <p:spPr>
          <a:xfrm>
            <a:off x="432000" y="555585"/>
            <a:ext cx="8398800" cy="1012275"/>
          </a:xfrm>
        </p:spPr>
        <p:txBody>
          <a:bodyPr/>
          <a:lstStyle/>
          <a:p>
            <a:r>
              <a:rPr lang="da-DK" dirty="0"/>
              <a:t>Spørgsmål til jer</a:t>
            </a:r>
          </a:p>
        </p:txBody>
      </p:sp>
      <p:sp>
        <p:nvSpPr>
          <p:cNvPr id="6" name="Tekstfelt 5">
            <a:extLst>
              <a:ext uri="{FF2B5EF4-FFF2-40B4-BE49-F238E27FC236}">
                <a16:creationId xmlns:a16="http://schemas.microsoft.com/office/drawing/2014/main" id="{4F2B6E33-1BC9-42D0-882D-235F304F951B}"/>
              </a:ext>
            </a:extLst>
          </p:cNvPr>
          <p:cNvSpPr txBox="1"/>
          <p:nvPr/>
        </p:nvSpPr>
        <p:spPr>
          <a:xfrm>
            <a:off x="6591300" y="0"/>
            <a:ext cx="5600700" cy="6858000"/>
          </a:xfrm>
          <a:prstGeom prst="rect">
            <a:avLst/>
          </a:prstGeom>
          <a:solidFill>
            <a:schemeClr val="bg2"/>
          </a:solidFill>
        </p:spPr>
        <p:txBody>
          <a:bodyPr wrap="square" lIns="0" tIns="0" rIns="0" bIns="0" rtlCol="0">
            <a:spAutoFit/>
          </a:bodyPr>
          <a:lstStyle/>
          <a:p>
            <a:endParaRPr lang="da-DK" sz="2000" dirty="0" err="1"/>
          </a:p>
        </p:txBody>
      </p:sp>
      <p:pic>
        <p:nvPicPr>
          <p:cNvPr id="7" name="Grafik 6">
            <a:extLst>
              <a:ext uri="{FF2B5EF4-FFF2-40B4-BE49-F238E27FC236}">
                <a16:creationId xmlns:a16="http://schemas.microsoft.com/office/drawing/2014/main" id="{8A5F288B-C3A5-461A-872E-CE08C3941F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092" y="1851949"/>
            <a:ext cx="4816468" cy="3069650"/>
          </a:xfrm>
          <a:prstGeom prst="rect">
            <a:avLst/>
          </a:prstGeom>
        </p:spPr>
      </p:pic>
    </p:spTree>
    <p:extLst>
      <p:ext uri="{BB962C8B-B14F-4D97-AF65-F5344CB8AC3E}">
        <p14:creationId xmlns:p14="http://schemas.microsoft.com/office/powerpoint/2010/main" val="118760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16108-4158-4692-BFF0-4446E2B4DF3B}"/>
              </a:ext>
            </a:extLst>
          </p:cNvPr>
          <p:cNvSpPr>
            <a:spLocks noGrp="1"/>
          </p:cNvSpPr>
          <p:nvPr>
            <p:ph type="ctrTitle"/>
          </p:nvPr>
        </p:nvSpPr>
        <p:spPr>
          <a:xfrm>
            <a:off x="431999" y="1122362"/>
            <a:ext cx="10957489" cy="3634833"/>
          </a:xfrm>
        </p:spPr>
        <p:txBody>
          <a:bodyPr/>
          <a:lstStyle/>
          <a:p>
            <a:r>
              <a:rPr lang="da-DK" dirty="0">
                <a:solidFill>
                  <a:schemeClr val="bg2">
                    <a:lumMod val="20000"/>
                    <a:lumOff val="80000"/>
                  </a:schemeClr>
                </a:solidFill>
              </a:rPr>
              <a:t>Hvis I vil vide mere:</a:t>
            </a:r>
            <a:br>
              <a:rPr lang="da-DK" dirty="0">
                <a:solidFill>
                  <a:schemeClr val="bg2">
                    <a:lumMod val="20000"/>
                    <a:lumOff val="80000"/>
                  </a:schemeClr>
                </a:solidFill>
              </a:rPr>
            </a:br>
            <a:br>
              <a:rPr lang="da-DK" dirty="0">
                <a:solidFill>
                  <a:schemeClr val="bg2">
                    <a:lumMod val="20000"/>
                    <a:lumOff val="80000"/>
                  </a:schemeClr>
                </a:solidFill>
              </a:rPr>
            </a:br>
            <a:r>
              <a:rPr lang="da-DK" dirty="0">
                <a:solidFill>
                  <a:schemeClr val="bg2">
                    <a:lumMod val="20000"/>
                    <a:lumOff val="80000"/>
                  </a:schemeClr>
                </a:solidFill>
                <a:hlinkClick r:id="rId2">
                  <a:extLst>
                    <a:ext uri="{A12FA001-AC4F-418D-AE19-62706E023703}">
                      <ahyp:hlinkClr xmlns:ahyp="http://schemas.microsoft.com/office/drawing/2018/hyperlinkcolor" val="tx"/>
                    </a:ext>
                  </a:extLst>
                </a:hlinkClick>
              </a:rPr>
              <a:t>Pårørende - Sundhedsstyrelsen</a:t>
            </a:r>
            <a:br>
              <a:rPr lang="da-DK" dirty="0"/>
            </a:br>
            <a:endParaRPr lang="da-DK" dirty="0"/>
          </a:p>
        </p:txBody>
      </p:sp>
    </p:spTree>
    <p:extLst>
      <p:ext uri="{BB962C8B-B14F-4D97-AF65-F5344CB8AC3E}">
        <p14:creationId xmlns:p14="http://schemas.microsoft.com/office/powerpoint/2010/main" val="224104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16108-4158-4692-BFF0-4446E2B4DF3B}"/>
              </a:ext>
            </a:extLst>
          </p:cNvPr>
          <p:cNvSpPr>
            <a:spLocks noGrp="1"/>
          </p:cNvSpPr>
          <p:nvPr>
            <p:ph type="ctrTitle"/>
          </p:nvPr>
        </p:nvSpPr>
        <p:spPr>
          <a:xfrm>
            <a:off x="312516" y="636608"/>
            <a:ext cx="11644132" cy="6221392"/>
          </a:xfrm>
        </p:spPr>
        <p:txBody>
          <a:bodyPr/>
          <a:lstStyle/>
          <a:p>
            <a:br>
              <a:rPr lang="da-DK" dirty="0">
                <a:solidFill>
                  <a:schemeClr val="bg2">
                    <a:lumMod val="20000"/>
                    <a:lumOff val="80000"/>
                  </a:schemeClr>
                </a:solidFill>
              </a:rPr>
            </a:br>
            <a:br>
              <a:rPr lang="da-DK" dirty="0">
                <a:solidFill>
                  <a:schemeClr val="bg2">
                    <a:lumMod val="20000"/>
                    <a:lumOff val="80000"/>
                  </a:schemeClr>
                </a:solidFill>
              </a:rPr>
            </a:br>
            <a:br>
              <a:rPr lang="da-DK" dirty="0">
                <a:solidFill>
                  <a:schemeClr val="bg2">
                    <a:lumMod val="20000"/>
                    <a:lumOff val="80000"/>
                  </a:schemeClr>
                </a:solidFill>
              </a:rPr>
            </a:br>
            <a:br>
              <a:rPr lang="da-DK" dirty="0">
                <a:solidFill>
                  <a:schemeClr val="accent1">
                    <a:lumMod val="10000"/>
                    <a:lumOff val="90000"/>
                  </a:schemeClr>
                </a:solidFill>
              </a:rPr>
            </a:br>
            <a:br>
              <a:rPr lang="da-DK" dirty="0">
                <a:solidFill>
                  <a:schemeClr val="bg2">
                    <a:lumMod val="20000"/>
                    <a:lumOff val="80000"/>
                  </a:schemeClr>
                </a:solidFill>
              </a:rPr>
            </a:br>
            <a:r>
              <a:rPr lang="da-DK" dirty="0">
                <a:solidFill>
                  <a:schemeClr val="bg2">
                    <a:lumMod val="20000"/>
                    <a:lumOff val="80000"/>
                  </a:schemeClr>
                </a:solidFill>
              </a:rPr>
              <a:t>Bilag: Metodeslides</a:t>
            </a:r>
            <a:br>
              <a:rPr lang="da-DK" dirty="0">
                <a:solidFill>
                  <a:schemeClr val="bg2">
                    <a:lumMod val="20000"/>
                    <a:lumOff val="80000"/>
                  </a:schemeClr>
                </a:solidFill>
              </a:rPr>
            </a:br>
            <a:br>
              <a:rPr lang="da-DK" dirty="0">
                <a:solidFill>
                  <a:schemeClr val="bg2">
                    <a:lumMod val="20000"/>
                    <a:lumOff val="80000"/>
                  </a:schemeClr>
                </a:solidFill>
              </a:rPr>
            </a:br>
            <a:r>
              <a:rPr lang="da-DK" dirty="0">
                <a:solidFill>
                  <a:schemeClr val="bg2">
                    <a:lumMod val="20000"/>
                    <a:lumOff val="80000"/>
                  </a:schemeClr>
                </a:solidFill>
              </a:rPr>
              <a:t>1. Perspektivskifte slide 25</a:t>
            </a:r>
            <a:br>
              <a:rPr lang="da-DK" dirty="0">
                <a:solidFill>
                  <a:schemeClr val="bg2">
                    <a:lumMod val="20000"/>
                    <a:lumOff val="80000"/>
                  </a:schemeClr>
                </a:solidFill>
              </a:rPr>
            </a:br>
            <a:r>
              <a:rPr lang="da-DK" dirty="0">
                <a:solidFill>
                  <a:schemeClr val="bg2">
                    <a:lumMod val="20000"/>
                    <a:lumOff val="80000"/>
                  </a:schemeClr>
                </a:solidFill>
              </a:rPr>
              <a:t>2. Isbjerg slide 26</a:t>
            </a:r>
            <a:br>
              <a:rPr lang="da-DK" dirty="0">
                <a:solidFill>
                  <a:schemeClr val="accent1">
                    <a:lumMod val="10000"/>
                    <a:lumOff val="90000"/>
                  </a:schemeClr>
                </a:solidFill>
              </a:rPr>
            </a:br>
            <a:br>
              <a:rPr lang="da-DK" dirty="0">
                <a:solidFill>
                  <a:schemeClr val="accent1">
                    <a:lumMod val="10000"/>
                    <a:lumOff val="90000"/>
                  </a:schemeClr>
                </a:solidFill>
              </a:rPr>
            </a:br>
            <a:br>
              <a:rPr lang="da-DK" dirty="0"/>
            </a:br>
            <a:br>
              <a:rPr lang="da-DK" dirty="0"/>
            </a:br>
            <a:endParaRPr lang="da-DK" dirty="0"/>
          </a:p>
        </p:txBody>
      </p:sp>
    </p:spTree>
    <p:extLst>
      <p:ext uri="{BB962C8B-B14F-4D97-AF65-F5344CB8AC3E}">
        <p14:creationId xmlns:p14="http://schemas.microsoft.com/office/powerpoint/2010/main" val="136490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E5285B7-0B11-4A22-8BC5-8E73D79E6635}"/>
              </a:ext>
            </a:extLst>
          </p:cNvPr>
          <p:cNvSpPr/>
          <p:nvPr/>
        </p:nvSpPr>
        <p:spPr>
          <a:xfrm>
            <a:off x="5476727" y="0"/>
            <a:ext cx="6715273" cy="6858000"/>
          </a:xfrm>
          <a:prstGeom prst="rect">
            <a:avLst/>
          </a:prstGeom>
          <a:solidFill>
            <a:srgbClr val="C3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el 1">
            <a:extLst>
              <a:ext uri="{FF2B5EF4-FFF2-40B4-BE49-F238E27FC236}">
                <a16:creationId xmlns:a16="http://schemas.microsoft.com/office/drawing/2014/main" id="{7B8DAC32-930F-5344-89B2-EEEF7C25D950}"/>
              </a:ext>
            </a:extLst>
          </p:cNvPr>
          <p:cNvSpPr>
            <a:spLocks noGrp="1"/>
          </p:cNvSpPr>
          <p:nvPr>
            <p:ph type="title"/>
          </p:nvPr>
        </p:nvSpPr>
        <p:spPr>
          <a:xfrm>
            <a:off x="325284" y="431863"/>
            <a:ext cx="4998720" cy="1095995"/>
          </a:xfrm>
        </p:spPr>
        <p:txBody>
          <a:bodyPr/>
          <a:lstStyle/>
          <a:p>
            <a:r>
              <a:rPr lang="da-DK" sz="3200" dirty="0"/>
              <a:t>Metode 1: </a:t>
            </a:r>
            <a:br>
              <a:rPr lang="da-DK" sz="3200" dirty="0"/>
            </a:br>
            <a:r>
              <a:rPr lang="da-DK" sz="3200" dirty="0"/>
              <a:t>Perspektivskifte</a:t>
            </a:r>
            <a:br>
              <a:rPr lang="da-DK" sz="3200" dirty="0"/>
            </a:br>
            <a:br>
              <a:rPr lang="da-DK" sz="3200" dirty="0"/>
            </a:br>
            <a:endParaRPr lang="da-DK" sz="3200" dirty="0"/>
          </a:p>
        </p:txBody>
      </p:sp>
      <p:pic>
        <p:nvPicPr>
          <p:cNvPr id="4" name="Billede 3">
            <a:extLst>
              <a:ext uri="{FF2B5EF4-FFF2-40B4-BE49-F238E27FC236}">
                <a16:creationId xmlns:a16="http://schemas.microsoft.com/office/drawing/2014/main" id="{71F65C62-8DCE-416B-B962-1AA83E8B5B41}"/>
              </a:ext>
            </a:extLst>
          </p:cNvPr>
          <p:cNvPicPr>
            <a:picLocks noChangeAspect="1"/>
          </p:cNvPicPr>
          <p:nvPr/>
        </p:nvPicPr>
        <p:blipFill rotWithShape="1">
          <a:blip r:embed="rId3"/>
          <a:srcRect l="4448" r="10608"/>
          <a:stretch/>
        </p:blipFill>
        <p:spPr>
          <a:xfrm>
            <a:off x="5547848" y="223519"/>
            <a:ext cx="6420308" cy="6410962"/>
          </a:xfrm>
          <a:prstGeom prst="rect">
            <a:avLst/>
          </a:prstGeom>
        </p:spPr>
      </p:pic>
      <p:sp>
        <p:nvSpPr>
          <p:cNvPr id="6" name="Tekstfelt 5">
            <a:extLst>
              <a:ext uri="{FF2B5EF4-FFF2-40B4-BE49-F238E27FC236}">
                <a16:creationId xmlns:a16="http://schemas.microsoft.com/office/drawing/2014/main" id="{DBFEB7A2-F255-42AC-9C46-2549E67431BD}"/>
              </a:ext>
            </a:extLst>
          </p:cNvPr>
          <p:cNvSpPr txBox="1"/>
          <p:nvPr/>
        </p:nvSpPr>
        <p:spPr>
          <a:xfrm>
            <a:off x="223844" y="1145895"/>
            <a:ext cx="4998720" cy="5539978"/>
          </a:xfrm>
          <a:prstGeom prst="rect">
            <a:avLst/>
          </a:prstGeom>
          <a:noFill/>
        </p:spPr>
        <p:txBody>
          <a:bodyPr wrap="square" lIns="0" tIns="0" rIns="0" bIns="0" rtlCol="0">
            <a:spAutoFit/>
          </a:bodyPr>
          <a:lstStyle/>
          <a:p>
            <a:endParaRPr lang="da-DK" dirty="0"/>
          </a:p>
          <a:p>
            <a:r>
              <a:rPr lang="da-DK" dirty="0"/>
              <a:t>Pårørende kan have brug for, at du kan forestille dig, hvordan det er at være dem. Nogle gange ser vi borger ud fra et </a:t>
            </a:r>
            <a:r>
              <a:rPr lang="da-DK" i="1" dirty="0"/>
              <a:t>fagligt</a:t>
            </a:r>
            <a:r>
              <a:rPr lang="da-DK" dirty="0"/>
              <a:t> perspektiv og de pårørende ud fra et </a:t>
            </a:r>
            <a:r>
              <a:rPr lang="da-DK" i="1" dirty="0"/>
              <a:t>personligt</a:t>
            </a:r>
            <a:r>
              <a:rPr lang="da-DK" dirty="0"/>
              <a:t> perspektiv. Det er vigtigt også at se pårørende ud fra et fagligt perspektiv. Perspektivskifte er en konkret metode til at forstå andre menneskers handlinger og reaktionsmønstre og finde frem til nye handlemuligheder </a:t>
            </a:r>
            <a:r>
              <a:rPr lang="da-DK" i="1" dirty="0"/>
              <a:t>sammen. </a:t>
            </a:r>
            <a:endParaRPr lang="da-DK" dirty="0"/>
          </a:p>
          <a:p>
            <a:endParaRPr lang="da-DK" dirty="0"/>
          </a:p>
          <a:p>
            <a:r>
              <a:rPr lang="da-DK" dirty="0"/>
              <a:t>Perspektivskifte hjælper os som professionelle til at spørge: </a:t>
            </a:r>
          </a:p>
          <a:p>
            <a:endParaRPr lang="da-DK" dirty="0"/>
          </a:p>
          <a:p>
            <a:r>
              <a:rPr lang="da-DK" dirty="0"/>
              <a:t>Hvad vil den pårørende selv sige om situationen? </a:t>
            </a:r>
          </a:p>
          <a:p>
            <a:endParaRPr lang="da-DK" dirty="0"/>
          </a:p>
          <a:p>
            <a:r>
              <a:rPr lang="da-DK" dirty="0"/>
              <a:t>Hvordan har den pårørende det lige nu? </a:t>
            </a:r>
          </a:p>
          <a:p>
            <a:endParaRPr lang="da-DK" dirty="0"/>
          </a:p>
        </p:txBody>
      </p:sp>
    </p:spTree>
    <p:extLst>
      <p:ext uri="{BB962C8B-B14F-4D97-AF65-F5344CB8AC3E}">
        <p14:creationId xmlns:p14="http://schemas.microsoft.com/office/powerpoint/2010/main" val="2710491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5F6D8D6D-C07E-466D-9F04-A13381AF22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7347" y="0"/>
            <a:ext cx="7014653" cy="6858000"/>
          </a:xfrm>
        </p:spPr>
      </p:pic>
      <p:sp>
        <p:nvSpPr>
          <p:cNvPr id="4" name="Titel 3">
            <a:extLst>
              <a:ext uri="{FF2B5EF4-FFF2-40B4-BE49-F238E27FC236}">
                <a16:creationId xmlns:a16="http://schemas.microsoft.com/office/drawing/2014/main" id="{85E19735-3C2C-4714-A543-EE40A8C3D58A}"/>
              </a:ext>
            </a:extLst>
          </p:cNvPr>
          <p:cNvSpPr>
            <a:spLocks noGrp="1"/>
          </p:cNvSpPr>
          <p:nvPr>
            <p:ph type="title"/>
          </p:nvPr>
        </p:nvSpPr>
        <p:spPr>
          <a:xfrm>
            <a:off x="432000" y="643480"/>
            <a:ext cx="8398800" cy="934890"/>
          </a:xfrm>
        </p:spPr>
        <p:txBody>
          <a:bodyPr/>
          <a:lstStyle/>
          <a:p>
            <a:r>
              <a:rPr lang="da-DK" dirty="0"/>
              <a:t>Metode 2: Isbjerg</a:t>
            </a:r>
            <a:br>
              <a:rPr lang="da-DK" dirty="0"/>
            </a:br>
            <a:r>
              <a:rPr lang="da-DK" dirty="0"/>
              <a:t>Se under overfladen</a:t>
            </a:r>
          </a:p>
        </p:txBody>
      </p:sp>
      <p:sp>
        <p:nvSpPr>
          <p:cNvPr id="7" name="Rektangel 6">
            <a:extLst>
              <a:ext uri="{FF2B5EF4-FFF2-40B4-BE49-F238E27FC236}">
                <a16:creationId xmlns:a16="http://schemas.microsoft.com/office/drawing/2014/main" id="{5A451D86-D1EB-4D7A-A3CC-2B45D9FF8E08}"/>
              </a:ext>
            </a:extLst>
          </p:cNvPr>
          <p:cNvSpPr/>
          <p:nvPr/>
        </p:nvSpPr>
        <p:spPr>
          <a:xfrm>
            <a:off x="432000" y="1608077"/>
            <a:ext cx="4087448" cy="3693319"/>
          </a:xfrm>
          <a:prstGeom prst="rect">
            <a:avLst/>
          </a:prstGeom>
        </p:spPr>
        <p:txBody>
          <a:bodyPr wrap="square">
            <a:spAutoFit/>
          </a:bodyPr>
          <a:lstStyle/>
          <a:p>
            <a:r>
              <a:rPr lang="da-DK" dirty="0">
                <a:latin typeface="Raleway" panose="020B0604020202020204" charset="0"/>
              </a:rPr>
              <a:t>Isbjerget er et billede på de følelser eller behov, der kan ligge under et menneskes reaktioner. Vi kan prøve at forstå en pårørendes måde at reagere eller handle på ved at gå på opdagelse under havets overflade. </a:t>
            </a:r>
          </a:p>
          <a:p>
            <a:endParaRPr lang="da-DK" dirty="0">
              <a:latin typeface="Raleway" panose="020B0604020202020204" charset="0"/>
            </a:endParaRPr>
          </a:p>
          <a:p>
            <a:r>
              <a:rPr lang="da-DK" dirty="0">
                <a:latin typeface="Raleway" panose="020B0604020202020204" charset="0"/>
              </a:rPr>
              <a:t>Når en pårørende reagerer på en måde, som vi ikke umiddelbart forstår, er det vigtigt, at vi overvejer, hvad der kan ligge til grund for vedkommendes handlinger og reaktioner.</a:t>
            </a:r>
            <a:endParaRPr lang="da-DK" dirty="0"/>
          </a:p>
        </p:txBody>
      </p:sp>
    </p:spTree>
    <p:extLst>
      <p:ext uri="{BB962C8B-B14F-4D97-AF65-F5344CB8AC3E}">
        <p14:creationId xmlns:p14="http://schemas.microsoft.com/office/powerpoint/2010/main" val="156046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EEDBCD05-09B1-41D1-98F4-E00D0DB93105}"/>
              </a:ext>
            </a:extLst>
          </p:cNvPr>
          <p:cNvSpPr txBox="1"/>
          <p:nvPr/>
        </p:nvSpPr>
        <p:spPr>
          <a:xfrm>
            <a:off x="162560" y="294640"/>
            <a:ext cx="11633200" cy="984885"/>
          </a:xfrm>
          <a:prstGeom prst="rect">
            <a:avLst/>
          </a:prstGeom>
          <a:noFill/>
        </p:spPr>
        <p:txBody>
          <a:bodyPr wrap="square" lIns="0" tIns="0" rIns="0" bIns="0" rtlCol="0">
            <a:spAutoFit/>
          </a:bodyPr>
          <a:lstStyle/>
          <a:p>
            <a:r>
              <a:rPr lang="da-DK" sz="3200" b="1" dirty="0">
                <a:solidFill>
                  <a:srgbClr val="5C2551"/>
                </a:solidFill>
              </a:rPr>
              <a:t>Tema 1</a:t>
            </a:r>
          </a:p>
          <a:p>
            <a:r>
              <a:rPr lang="da-DK" sz="3200" b="1" dirty="0">
                <a:solidFill>
                  <a:srgbClr val="5C2551"/>
                </a:solidFill>
              </a:rPr>
              <a:t>Samarbejde med pårørende i hjemmeplejen</a:t>
            </a:r>
            <a:endParaRPr lang="da-DK" sz="3200" b="1" dirty="0"/>
          </a:p>
        </p:txBody>
      </p:sp>
      <p:pic>
        <p:nvPicPr>
          <p:cNvPr id="8" name="Pladsholder til indhold 4">
            <a:extLst>
              <a:ext uri="{FF2B5EF4-FFF2-40B4-BE49-F238E27FC236}">
                <a16:creationId xmlns:a16="http://schemas.microsoft.com/office/drawing/2014/main" id="{6B8A0E26-32B3-4DDA-8771-D877F476F6E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886960" y="2059613"/>
            <a:ext cx="6177280" cy="4423905"/>
          </a:xfrm>
          <a:prstGeom prst="rect">
            <a:avLst/>
          </a:prstGeom>
        </p:spPr>
      </p:pic>
    </p:spTree>
    <p:extLst>
      <p:ext uri="{BB962C8B-B14F-4D97-AF65-F5344CB8AC3E}">
        <p14:creationId xmlns:p14="http://schemas.microsoft.com/office/powerpoint/2010/main" val="123329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361402B-9B91-4C47-BCB5-215F3F90FC79}"/>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bg1"/>
              </a:solidFill>
            </a:endParaRPr>
          </a:p>
        </p:txBody>
      </p:sp>
      <p:pic>
        <p:nvPicPr>
          <p:cNvPr id="7" name="Billede 6">
            <a:extLst>
              <a:ext uri="{FF2B5EF4-FFF2-40B4-BE49-F238E27FC236}">
                <a16:creationId xmlns:a16="http://schemas.microsoft.com/office/drawing/2014/main" id="{A744C831-8203-450B-8B4B-B1772994726D}"/>
              </a:ext>
            </a:extLst>
          </p:cNvPr>
          <p:cNvPicPr>
            <a:picLocks noChangeAspect="1"/>
          </p:cNvPicPr>
          <p:nvPr/>
        </p:nvPicPr>
        <p:blipFill rotWithShape="1">
          <a:blip r:embed="rId3">
            <a:extLst>
              <a:ext uri="{28A0092B-C50C-407E-A947-70E740481C1C}">
                <a14:useLocalDpi xmlns:a14="http://schemas.microsoft.com/office/drawing/2010/main" val="0"/>
              </a:ext>
            </a:extLst>
          </a:blip>
          <a:srcRect t="11229" b="11229"/>
          <a:stretch/>
        </p:blipFill>
        <p:spPr>
          <a:xfrm>
            <a:off x="6364640" y="0"/>
            <a:ext cx="5899690" cy="6858000"/>
          </a:xfrm>
          <a:prstGeom prst="rect">
            <a:avLst/>
          </a:prstGeom>
        </p:spPr>
      </p:pic>
      <p:sp>
        <p:nvSpPr>
          <p:cNvPr id="8" name="Rektangel 7">
            <a:extLst>
              <a:ext uri="{FF2B5EF4-FFF2-40B4-BE49-F238E27FC236}">
                <a16:creationId xmlns:a16="http://schemas.microsoft.com/office/drawing/2014/main" id="{70DEC7AB-4901-416A-AC2B-8A2FD60400E5}"/>
              </a:ext>
            </a:extLst>
          </p:cNvPr>
          <p:cNvSpPr/>
          <p:nvPr/>
        </p:nvSpPr>
        <p:spPr>
          <a:xfrm>
            <a:off x="0" y="1783080"/>
            <a:ext cx="6292311" cy="5355312"/>
          </a:xfrm>
          <a:prstGeom prst="rect">
            <a:avLst/>
          </a:prstGeom>
        </p:spPr>
        <p:txBody>
          <a:bodyPr wrap="square">
            <a:spAutoFit/>
          </a:bodyPr>
          <a:lstStyle/>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solidFill>
                  <a:schemeClr val="bg2">
                    <a:lumMod val="75000"/>
                  </a:schemeClr>
                </a:solidFill>
              </a:rPr>
              <a:t>Når et menneske skal have hjemmepleje, er det også en ny situation for dem, som er omkring borgeren. </a:t>
            </a:r>
          </a:p>
          <a:p>
            <a:pPr marL="285750" indent="-285750">
              <a:buFont typeface="Arial" panose="020B0604020202020204" pitchFamily="34" charset="0"/>
              <a:buChar char="•"/>
            </a:pPr>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Det kan være en stor omvæltning, at ens nærmeste skal modtage professionel pleje. </a:t>
            </a:r>
          </a:p>
          <a:p>
            <a:pPr marL="285750" indent="-285750">
              <a:buFont typeface="Arial" panose="020B0604020202020204" pitchFamily="34" charset="0"/>
              <a:buChar char="•"/>
            </a:pPr>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Det er os som medarbejdere, der sammen skaber rammerne for samarbejdet med pårørende.</a:t>
            </a:r>
          </a:p>
          <a:p>
            <a:pPr marL="285750" indent="-285750">
              <a:buFont typeface="Arial" panose="020B0604020202020204" pitchFamily="34" charset="0"/>
              <a:buChar char="•"/>
            </a:pPr>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Som medarbejdere kan vi gøre samarbejdet bedre ved at have fælles fokus på at inkludere pårørende i hverdagen og interessere os for, hvem de pårørende er, og hvordan vi bruger deres viden og observationer. </a:t>
            </a:r>
          </a:p>
          <a:p>
            <a:endParaRPr lang="da-DK" dirty="0"/>
          </a:p>
          <a:p>
            <a:endParaRPr lang="da-DK" dirty="0"/>
          </a:p>
          <a:p>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6ADBF582-0EF1-4D5B-A71C-BCCAB455413A}"/>
              </a:ext>
            </a:extLst>
          </p:cNvPr>
          <p:cNvSpPr>
            <a:spLocks noGrp="1"/>
          </p:cNvSpPr>
          <p:nvPr>
            <p:ph type="title"/>
          </p:nvPr>
        </p:nvSpPr>
        <p:spPr>
          <a:xfrm>
            <a:off x="418454" y="426720"/>
            <a:ext cx="5677546" cy="1798320"/>
          </a:xfrm>
        </p:spPr>
        <p:txBody>
          <a:bodyPr/>
          <a:lstStyle/>
          <a:p>
            <a:br>
              <a:rPr lang="da-DK" dirty="0"/>
            </a:br>
            <a:endParaRPr lang="da-DK" dirty="0"/>
          </a:p>
        </p:txBody>
      </p:sp>
      <p:sp>
        <p:nvSpPr>
          <p:cNvPr id="2" name="Tekstfelt 1">
            <a:extLst>
              <a:ext uri="{FF2B5EF4-FFF2-40B4-BE49-F238E27FC236}">
                <a16:creationId xmlns:a16="http://schemas.microsoft.com/office/drawing/2014/main" id="{86AB786D-F729-4F77-9273-F9CFA93ADA26}"/>
              </a:ext>
            </a:extLst>
          </p:cNvPr>
          <p:cNvSpPr txBox="1"/>
          <p:nvPr/>
        </p:nvSpPr>
        <p:spPr>
          <a:xfrm>
            <a:off x="286374" y="345441"/>
            <a:ext cx="5677546" cy="923330"/>
          </a:xfrm>
          <a:prstGeom prst="rect">
            <a:avLst/>
          </a:prstGeom>
          <a:noFill/>
        </p:spPr>
        <p:txBody>
          <a:bodyPr wrap="square" lIns="0" tIns="0" rIns="0" bIns="0" rtlCol="0">
            <a:spAutoFit/>
          </a:bodyPr>
          <a:lstStyle/>
          <a:p>
            <a:r>
              <a:rPr lang="da-DK" sz="3000" dirty="0">
                <a:solidFill>
                  <a:schemeClr val="bg2"/>
                </a:solidFill>
                <a:latin typeface="+mj-lt"/>
              </a:rPr>
              <a:t>Introduktion: fælles fokus på samarbejdet med pårørende </a:t>
            </a:r>
          </a:p>
        </p:txBody>
      </p:sp>
    </p:spTree>
    <p:extLst>
      <p:ext uri="{BB962C8B-B14F-4D97-AF65-F5344CB8AC3E}">
        <p14:creationId xmlns:p14="http://schemas.microsoft.com/office/powerpoint/2010/main" val="4034291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86A454D-9454-40E6-AA5A-BC45D2F27661}"/>
              </a:ext>
            </a:extLst>
          </p:cNvPr>
          <p:cNvSpPr txBox="1"/>
          <p:nvPr/>
        </p:nvSpPr>
        <p:spPr>
          <a:xfrm>
            <a:off x="6492240" y="0"/>
            <a:ext cx="5699761" cy="6858000"/>
          </a:xfrm>
          <a:prstGeom prst="rect">
            <a:avLst/>
          </a:prstGeom>
          <a:solidFill>
            <a:schemeClr val="bg2"/>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86AD2D26-AA33-4845-B71D-A57868844D0B}"/>
              </a:ext>
            </a:extLst>
          </p:cNvPr>
          <p:cNvSpPr>
            <a:spLocks noGrp="1"/>
          </p:cNvSpPr>
          <p:nvPr>
            <p:ph type="title"/>
          </p:nvPr>
        </p:nvSpPr>
        <p:spPr>
          <a:xfrm>
            <a:off x="432000" y="632970"/>
            <a:ext cx="11050086" cy="837015"/>
          </a:xfrm>
        </p:spPr>
        <p:txBody>
          <a:bodyPr/>
          <a:lstStyle/>
          <a:p>
            <a:r>
              <a:rPr lang="da-DK" i="1" dirty="0"/>
              <a:t>Øvelse – lær af hinanden: </a:t>
            </a:r>
            <a:br>
              <a:rPr lang="da-DK" i="1" dirty="0"/>
            </a:br>
            <a:br>
              <a:rPr lang="da-DK" i="1" dirty="0"/>
            </a:br>
            <a:endParaRPr lang="da-DK" i="1" dirty="0"/>
          </a:p>
        </p:txBody>
      </p:sp>
      <p:sp>
        <p:nvSpPr>
          <p:cNvPr id="4" name="Tekstfelt 3">
            <a:extLst>
              <a:ext uri="{FF2B5EF4-FFF2-40B4-BE49-F238E27FC236}">
                <a16:creationId xmlns:a16="http://schemas.microsoft.com/office/drawing/2014/main" id="{94C6C3FB-406C-4EC2-9709-3377FF8D0D0F}"/>
              </a:ext>
            </a:extLst>
          </p:cNvPr>
          <p:cNvSpPr txBox="1"/>
          <p:nvPr/>
        </p:nvSpPr>
        <p:spPr>
          <a:xfrm>
            <a:off x="350719" y="1469985"/>
            <a:ext cx="5978959" cy="4755045"/>
          </a:xfrm>
          <a:prstGeom prst="rect">
            <a:avLst/>
          </a:prstGeom>
          <a:noFill/>
        </p:spPr>
        <p:txBody>
          <a:bodyPr wrap="square" lIns="0" tIns="0" rIns="0" bIns="0" rtlCol="0">
            <a:spAutoFit/>
          </a:bodyPr>
          <a:lstStyle/>
          <a:p>
            <a:br>
              <a:rPr lang="da-DK" sz="2000" b="1" i="1" dirty="0">
                <a:solidFill>
                  <a:schemeClr val="bg2"/>
                </a:solidFill>
              </a:rPr>
            </a:br>
            <a:r>
              <a:rPr lang="da-DK" sz="2000" b="1" i="1" dirty="0">
                <a:solidFill>
                  <a:schemeClr val="bg2"/>
                </a:solidFill>
              </a:rPr>
              <a:t>Hvad er det vigtigste vi/du gør for at skabe en </a:t>
            </a:r>
            <a:br>
              <a:rPr lang="da-DK" sz="2000" b="1" i="1" dirty="0">
                <a:solidFill>
                  <a:schemeClr val="bg2"/>
                </a:solidFill>
              </a:rPr>
            </a:br>
            <a:r>
              <a:rPr lang="da-DK" sz="2000" b="1" i="1" dirty="0">
                <a:solidFill>
                  <a:schemeClr val="bg2"/>
                </a:solidFill>
              </a:rPr>
              <a:t>god og tillidsfuld relation til pårørende?</a:t>
            </a:r>
            <a:br>
              <a:rPr lang="da-DK" sz="2000" b="1" i="1" dirty="0">
                <a:solidFill>
                  <a:schemeClr val="bg2"/>
                </a:solidFill>
              </a:rPr>
            </a:br>
            <a:br>
              <a:rPr lang="da-DK" sz="2000" b="1" i="1" dirty="0">
                <a:solidFill>
                  <a:schemeClr val="bg2"/>
                </a:solidFill>
              </a:rPr>
            </a:br>
            <a:r>
              <a:rPr lang="da-DK" sz="2000" b="1" i="1" dirty="0">
                <a:solidFill>
                  <a:schemeClr val="bg2"/>
                </a:solidFill>
              </a:rPr>
              <a:t>Hvornår fungerer pårørendesamarbejdet godt?</a:t>
            </a:r>
            <a:br>
              <a:rPr lang="da-DK" sz="2000" b="1" i="1" dirty="0">
                <a:solidFill>
                  <a:schemeClr val="bg2"/>
                </a:solidFill>
              </a:rPr>
            </a:br>
            <a:br>
              <a:rPr lang="da-DK" sz="2000" b="1" i="1" dirty="0">
                <a:solidFill>
                  <a:schemeClr val="bg2"/>
                </a:solidFill>
              </a:rPr>
            </a:br>
            <a:r>
              <a:rPr lang="da-DK" sz="2000" b="1" i="1" dirty="0">
                <a:solidFill>
                  <a:schemeClr val="bg2"/>
                </a:solidFill>
              </a:rPr>
              <a:t>Hvornår bliver det svært? Og hvad gør I/du så?</a:t>
            </a:r>
          </a:p>
          <a:p>
            <a:r>
              <a:rPr lang="da-DK" sz="2000" dirty="0">
                <a:solidFill>
                  <a:schemeClr val="bg2"/>
                </a:solidFill>
              </a:rPr>
              <a:t>Deler vi de svære oplevelser med hinanden? Og lærer vi af dem?</a:t>
            </a:r>
            <a:endParaRPr lang="da-DK" sz="2000" b="1" i="1" dirty="0">
              <a:solidFill>
                <a:schemeClr val="bg2"/>
              </a:solidFill>
            </a:endParaRPr>
          </a:p>
          <a:p>
            <a:endParaRPr lang="da-DK" sz="2000" b="1" i="1" dirty="0">
              <a:solidFill>
                <a:schemeClr val="bg2"/>
              </a:solidFill>
            </a:endParaRPr>
          </a:p>
          <a:p>
            <a:endParaRPr lang="da-DK" sz="2000" b="1" i="1" dirty="0">
              <a:solidFill>
                <a:schemeClr val="bg2"/>
              </a:solidFill>
            </a:endParaRPr>
          </a:p>
          <a:p>
            <a:pPr marL="342900" indent="-342900">
              <a:buFontTx/>
              <a:buChar char="-"/>
            </a:pPr>
            <a:r>
              <a:rPr lang="da-DK" sz="2000" b="1" i="1" dirty="0">
                <a:solidFill>
                  <a:schemeClr val="bg2"/>
                </a:solidFill>
              </a:rPr>
              <a:t>Kom gerne med eksempler fra jeres arbejde</a:t>
            </a:r>
          </a:p>
          <a:p>
            <a:pPr marL="342900" indent="-342900">
              <a:buFontTx/>
              <a:buChar char="-"/>
            </a:pPr>
            <a:endParaRPr lang="da-DK" sz="2000" b="1" i="1" dirty="0">
              <a:solidFill>
                <a:schemeClr val="bg2"/>
              </a:solidFill>
            </a:endParaRPr>
          </a:p>
          <a:p>
            <a:endParaRPr lang="da-DK" sz="2000" b="1" i="1" dirty="0">
              <a:solidFill>
                <a:schemeClr val="bg2"/>
              </a:solidFill>
            </a:endParaRPr>
          </a:p>
          <a:p>
            <a:r>
              <a:rPr lang="da-DK" sz="2000" b="1" i="1" dirty="0">
                <a:solidFill>
                  <a:schemeClr val="bg2"/>
                </a:solidFill>
              </a:rPr>
              <a:t>Er der noget nyt vi skal afprøve? </a:t>
            </a:r>
            <a:endParaRPr lang="da-DK" sz="2000" b="1" dirty="0">
              <a:solidFill>
                <a:schemeClr val="bg2"/>
              </a:solidFill>
            </a:endParaRPr>
          </a:p>
        </p:txBody>
      </p:sp>
      <p:pic>
        <p:nvPicPr>
          <p:cNvPr id="6" name="Pladsholder til indhold 4">
            <a:extLst>
              <a:ext uri="{FF2B5EF4-FFF2-40B4-BE49-F238E27FC236}">
                <a16:creationId xmlns:a16="http://schemas.microsoft.com/office/drawing/2014/main" id="{FF2A9D29-9F1A-41B6-B07F-E8013DBF033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577695" y="2059613"/>
            <a:ext cx="5451744" cy="3904307"/>
          </a:xfrm>
          <a:prstGeom prst="rect">
            <a:avLst/>
          </a:prstGeom>
        </p:spPr>
      </p:pic>
    </p:spTree>
    <p:extLst>
      <p:ext uri="{BB962C8B-B14F-4D97-AF65-F5344CB8AC3E}">
        <p14:creationId xmlns:p14="http://schemas.microsoft.com/office/powerpoint/2010/main" val="349754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86A454D-9454-40E6-AA5A-BC45D2F27661}"/>
              </a:ext>
            </a:extLst>
          </p:cNvPr>
          <p:cNvSpPr txBox="1"/>
          <p:nvPr/>
        </p:nvSpPr>
        <p:spPr>
          <a:xfrm>
            <a:off x="6228080" y="0"/>
            <a:ext cx="5963921" cy="6858000"/>
          </a:xfrm>
          <a:prstGeom prst="rect">
            <a:avLst/>
          </a:prstGeom>
          <a:solidFill>
            <a:schemeClr val="bg2"/>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86AD2D26-AA33-4845-B71D-A57868844D0B}"/>
              </a:ext>
            </a:extLst>
          </p:cNvPr>
          <p:cNvSpPr>
            <a:spLocks noGrp="1"/>
          </p:cNvSpPr>
          <p:nvPr>
            <p:ph type="title"/>
          </p:nvPr>
        </p:nvSpPr>
        <p:spPr>
          <a:xfrm>
            <a:off x="432000" y="479082"/>
            <a:ext cx="6568240" cy="811239"/>
          </a:xfrm>
        </p:spPr>
        <p:txBody>
          <a:bodyPr/>
          <a:lstStyle/>
          <a:p>
            <a:br>
              <a:rPr lang="da-DK" i="1" dirty="0"/>
            </a:br>
            <a:br>
              <a:rPr lang="da-DK" i="1" dirty="0"/>
            </a:br>
            <a:endParaRPr lang="da-DK" i="1" dirty="0"/>
          </a:p>
        </p:txBody>
      </p:sp>
      <p:sp>
        <p:nvSpPr>
          <p:cNvPr id="5" name="Tekstfelt 4">
            <a:extLst>
              <a:ext uri="{FF2B5EF4-FFF2-40B4-BE49-F238E27FC236}">
                <a16:creationId xmlns:a16="http://schemas.microsoft.com/office/drawing/2014/main" id="{9B777EAE-3216-4AE2-8765-273F9B471ABD}"/>
              </a:ext>
            </a:extLst>
          </p:cNvPr>
          <p:cNvSpPr txBox="1"/>
          <p:nvPr/>
        </p:nvSpPr>
        <p:spPr>
          <a:xfrm>
            <a:off x="432000" y="479082"/>
            <a:ext cx="5440479" cy="430887"/>
          </a:xfrm>
          <a:prstGeom prst="rect">
            <a:avLst/>
          </a:prstGeom>
          <a:noFill/>
        </p:spPr>
        <p:txBody>
          <a:bodyPr wrap="square" lIns="0" tIns="0" rIns="0" bIns="0" rtlCol="0">
            <a:spAutoFit/>
          </a:bodyPr>
          <a:lstStyle/>
          <a:p>
            <a:r>
              <a:rPr lang="da-DK" sz="2800" b="1" dirty="0">
                <a:solidFill>
                  <a:schemeClr val="bg2"/>
                </a:solidFill>
              </a:rPr>
              <a:t>Kommunikation med pårørende</a:t>
            </a:r>
          </a:p>
        </p:txBody>
      </p:sp>
      <p:pic>
        <p:nvPicPr>
          <p:cNvPr id="6" name="Billede 5">
            <a:extLst>
              <a:ext uri="{FF2B5EF4-FFF2-40B4-BE49-F238E27FC236}">
                <a16:creationId xmlns:a16="http://schemas.microsoft.com/office/drawing/2014/main" id="{62E51042-1D98-4831-B007-4FA09D2D3959}"/>
              </a:ext>
            </a:extLst>
          </p:cNvPr>
          <p:cNvPicPr>
            <a:picLocks noChangeAspect="1"/>
          </p:cNvPicPr>
          <p:nvPr/>
        </p:nvPicPr>
        <p:blipFill>
          <a:blip r:embed="rId3"/>
          <a:stretch>
            <a:fillRect/>
          </a:stretch>
        </p:blipFill>
        <p:spPr>
          <a:xfrm>
            <a:off x="6502337" y="1798774"/>
            <a:ext cx="5415406" cy="2016374"/>
          </a:xfrm>
          <a:prstGeom prst="rect">
            <a:avLst/>
          </a:prstGeom>
        </p:spPr>
      </p:pic>
      <p:sp>
        <p:nvSpPr>
          <p:cNvPr id="7" name="Tekstfelt 6">
            <a:extLst>
              <a:ext uri="{FF2B5EF4-FFF2-40B4-BE49-F238E27FC236}">
                <a16:creationId xmlns:a16="http://schemas.microsoft.com/office/drawing/2014/main" id="{9F17FD0F-ABD9-458C-A0C3-83FD584B0B6C}"/>
              </a:ext>
            </a:extLst>
          </p:cNvPr>
          <p:cNvSpPr txBox="1"/>
          <p:nvPr/>
        </p:nvSpPr>
        <p:spPr>
          <a:xfrm>
            <a:off x="6634480" y="1036320"/>
            <a:ext cx="4795520" cy="615553"/>
          </a:xfrm>
          <a:prstGeom prst="rect">
            <a:avLst/>
          </a:prstGeom>
          <a:noFill/>
        </p:spPr>
        <p:txBody>
          <a:bodyPr wrap="square" lIns="0" tIns="0" rIns="0" bIns="0" rtlCol="0">
            <a:spAutoFit/>
          </a:bodyPr>
          <a:lstStyle/>
          <a:p>
            <a:endParaRPr lang="da-DK" sz="2000" dirty="0">
              <a:solidFill>
                <a:schemeClr val="bg1"/>
              </a:solidFill>
            </a:endParaRPr>
          </a:p>
          <a:p>
            <a:r>
              <a:rPr lang="da-DK" sz="2000" dirty="0">
                <a:solidFill>
                  <a:schemeClr val="bg1"/>
                </a:solidFill>
              </a:rPr>
              <a:t>Sæt ord på udviklingen</a:t>
            </a:r>
          </a:p>
        </p:txBody>
      </p:sp>
      <p:sp>
        <p:nvSpPr>
          <p:cNvPr id="8" name="Tekstfelt 7">
            <a:extLst>
              <a:ext uri="{FF2B5EF4-FFF2-40B4-BE49-F238E27FC236}">
                <a16:creationId xmlns:a16="http://schemas.microsoft.com/office/drawing/2014/main" id="{D9894A2A-C8FE-4F49-B76C-BA154B298843}"/>
              </a:ext>
            </a:extLst>
          </p:cNvPr>
          <p:cNvSpPr txBox="1"/>
          <p:nvPr/>
        </p:nvSpPr>
        <p:spPr>
          <a:xfrm>
            <a:off x="660400" y="1036320"/>
            <a:ext cx="5293422" cy="5416868"/>
          </a:xfrm>
          <a:prstGeom prst="rect">
            <a:avLst/>
          </a:prstGeom>
          <a:noFill/>
        </p:spPr>
        <p:txBody>
          <a:bodyPr wrap="square" lIns="0" tIns="0" rIns="0" bIns="0" rtlCol="0">
            <a:spAutoFit/>
          </a:bodyPr>
          <a:lstStyle/>
          <a:p>
            <a:endParaRPr lang="da-DK" sz="2000" b="1" dirty="0">
              <a:solidFill>
                <a:schemeClr val="bg2"/>
              </a:solidFill>
            </a:endParaRPr>
          </a:p>
          <a:p>
            <a:r>
              <a:rPr lang="da-DK" sz="2000" b="1" dirty="0">
                <a:solidFill>
                  <a:schemeClr val="bg2"/>
                </a:solidFill>
              </a:rPr>
              <a:t>Når vi taler med pårørende, gør vi det som professionelle. Vi skaber bedre kommunikation, når vi:</a:t>
            </a:r>
          </a:p>
          <a:p>
            <a:endParaRPr lang="da-DK" sz="2000" dirty="0">
              <a:solidFill>
                <a:schemeClr val="bg2"/>
              </a:solidFill>
            </a:endParaRPr>
          </a:p>
          <a:p>
            <a:pPr marL="342900" indent="-342900">
              <a:buFont typeface="Arial" panose="020B0604020202020204" pitchFamily="34" charset="0"/>
              <a:buChar char="•"/>
            </a:pPr>
            <a:r>
              <a:rPr lang="da-DK" dirty="0">
                <a:solidFill>
                  <a:schemeClr val="bg2"/>
                </a:solidFill>
              </a:rPr>
              <a:t>Begrænser fagudtryk. Selvom vi skal kommunikere professionelt, er det vigtigt, at vi ikke bruger fagsprog, som er svært at forstå.</a:t>
            </a:r>
          </a:p>
          <a:p>
            <a:pPr marL="342900" indent="-342900">
              <a:buFont typeface="Arial" panose="020B0604020202020204" pitchFamily="34" charset="0"/>
              <a:buChar char="•"/>
            </a:pPr>
            <a:endParaRPr lang="da-DK" dirty="0">
              <a:solidFill>
                <a:schemeClr val="bg2"/>
              </a:solidFill>
            </a:endParaRPr>
          </a:p>
          <a:p>
            <a:pPr marL="342900" indent="-342900">
              <a:buFont typeface="Arial" panose="020B0604020202020204" pitchFamily="34" charset="0"/>
              <a:buChar char="•"/>
            </a:pPr>
            <a:r>
              <a:rPr lang="da-DK" dirty="0">
                <a:solidFill>
                  <a:schemeClr val="bg2"/>
                </a:solidFill>
              </a:rPr>
              <a:t>Spørg de pårørende, om de har brug for at få forklaret noget igen.</a:t>
            </a:r>
          </a:p>
          <a:p>
            <a:pPr marL="342900" indent="-342900">
              <a:buFont typeface="Arial" panose="020B0604020202020204" pitchFamily="34" charset="0"/>
              <a:buChar char="•"/>
            </a:pPr>
            <a:endParaRPr lang="da-DK" dirty="0">
              <a:solidFill>
                <a:schemeClr val="bg2"/>
              </a:solidFill>
            </a:endParaRPr>
          </a:p>
          <a:p>
            <a:pPr marL="342900" indent="-342900">
              <a:buFont typeface="Arial" panose="020B0604020202020204" pitchFamily="34" charset="0"/>
              <a:buChar char="•"/>
            </a:pPr>
            <a:r>
              <a:rPr lang="da-DK" dirty="0">
                <a:solidFill>
                  <a:schemeClr val="bg2"/>
                </a:solidFill>
              </a:rPr>
              <a:t>Anerkender følelser: selvom vi ikke har tid til at sætte os ned og tale med en pårørende er det alligevel vigtigt, at vi ser de pårørende. Vi kan fx sige: ”jeg kan se, at du er ked af, jeg ville gerne hjælpe dig, men jeg kan desværre ikke lige nu”. Eller: ”Har du mulighed for at gå til min kollega eller leder”. </a:t>
            </a:r>
          </a:p>
        </p:txBody>
      </p:sp>
    </p:spTree>
    <p:extLst>
      <p:ext uri="{BB962C8B-B14F-4D97-AF65-F5344CB8AC3E}">
        <p14:creationId xmlns:p14="http://schemas.microsoft.com/office/powerpoint/2010/main" val="418831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7816675-E18B-4D15-B862-4F9E358542DA}"/>
              </a:ext>
            </a:extLst>
          </p:cNvPr>
          <p:cNvSpPr>
            <a:spLocks noGrp="1"/>
          </p:cNvSpPr>
          <p:nvPr>
            <p:ph idx="1"/>
          </p:nvPr>
        </p:nvSpPr>
        <p:spPr/>
        <p:txBody>
          <a:bodyPr/>
          <a:lstStyle/>
          <a:p>
            <a:endParaRPr lang="da-DK"/>
          </a:p>
        </p:txBody>
      </p:sp>
      <p:sp>
        <p:nvSpPr>
          <p:cNvPr id="3" name="Pladsholder til slidenummer 2">
            <a:extLst>
              <a:ext uri="{FF2B5EF4-FFF2-40B4-BE49-F238E27FC236}">
                <a16:creationId xmlns:a16="http://schemas.microsoft.com/office/drawing/2014/main" id="{A3733992-8056-4718-855A-8E5158B00710}"/>
              </a:ext>
            </a:extLst>
          </p:cNvPr>
          <p:cNvSpPr>
            <a:spLocks noGrp="1"/>
          </p:cNvSpPr>
          <p:nvPr>
            <p:ph type="sldNum" sz="quarter" idx="12"/>
          </p:nvPr>
        </p:nvSpPr>
        <p:spPr/>
        <p:txBody>
          <a:bodyPr/>
          <a:lstStyle/>
          <a:p>
            <a:r>
              <a:rPr lang="da-DK"/>
              <a:t>Side </a:t>
            </a:r>
            <a:fld id="{24C8C45C-947F-4981-8B3F-4F32E973C901}" type="slidenum">
              <a:rPr lang="da-DK" smtClean="0"/>
              <a:pPr/>
              <a:t>7</a:t>
            </a:fld>
            <a:endParaRPr lang="da-DK" dirty="0"/>
          </a:p>
        </p:txBody>
      </p:sp>
      <p:sp>
        <p:nvSpPr>
          <p:cNvPr id="4" name="Titel 3">
            <a:extLst>
              <a:ext uri="{FF2B5EF4-FFF2-40B4-BE49-F238E27FC236}">
                <a16:creationId xmlns:a16="http://schemas.microsoft.com/office/drawing/2014/main" id="{2F514049-DC34-43DF-9956-F52B6AFABACE}"/>
              </a:ext>
            </a:extLst>
          </p:cNvPr>
          <p:cNvSpPr>
            <a:spLocks noGrp="1"/>
          </p:cNvSpPr>
          <p:nvPr>
            <p:ph type="title"/>
          </p:nvPr>
        </p:nvSpPr>
        <p:spPr/>
        <p:txBody>
          <a:bodyPr/>
          <a:lstStyle/>
          <a:p>
            <a:endParaRPr lang="da-DK"/>
          </a:p>
        </p:txBody>
      </p:sp>
      <p:sp>
        <p:nvSpPr>
          <p:cNvPr id="5" name="Tekstfelt 4">
            <a:extLst>
              <a:ext uri="{FF2B5EF4-FFF2-40B4-BE49-F238E27FC236}">
                <a16:creationId xmlns:a16="http://schemas.microsoft.com/office/drawing/2014/main" id="{9C623BFC-F646-412D-84DF-45C92FCAEDC2}"/>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sp>
        <p:nvSpPr>
          <p:cNvPr id="6" name="Tekstfelt 5">
            <a:extLst>
              <a:ext uri="{FF2B5EF4-FFF2-40B4-BE49-F238E27FC236}">
                <a16:creationId xmlns:a16="http://schemas.microsoft.com/office/drawing/2014/main" id="{4B1CE902-BB00-46F6-B671-1E11BEF95678}"/>
              </a:ext>
            </a:extLst>
          </p:cNvPr>
          <p:cNvSpPr txBox="1"/>
          <p:nvPr/>
        </p:nvSpPr>
        <p:spPr>
          <a:xfrm>
            <a:off x="335280" y="345440"/>
            <a:ext cx="10068560" cy="923330"/>
          </a:xfrm>
          <a:prstGeom prst="rect">
            <a:avLst/>
          </a:prstGeom>
          <a:noFill/>
        </p:spPr>
        <p:txBody>
          <a:bodyPr wrap="square" lIns="0" tIns="0" rIns="0" bIns="0" rtlCol="0">
            <a:spAutoFit/>
          </a:bodyPr>
          <a:lstStyle/>
          <a:p>
            <a:r>
              <a:rPr lang="da-DK" sz="3000" b="1" dirty="0">
                <a:solidFill>
                  <a:schemeClr val="bg2">
                    <a:lumMod val="75000"/>
                  </a:schemeClr>
                </a:solidFill>
              </a:rPr>
              <a:t>Tema 2</a:t>
            </a:r>
          </a:p>
          <a:p>
            <a:r>
              <a:rPr lang="da-DK" sz="3000" b="1" dirty="0">
                <a:solidFill>
                  <a:schemeClr val="bg2">
                    <a:lumMod val="75000"/>
                  </a:schemeClr>
                </a:solidFill>
              </a:rPr>
              <a:t>Den gode opstart i hjemmeplejen</a:t>
            </a:r>
          </a:p>
        </p:txBody>
      </p:sp>
      <p:pic>
        <p:nvPicPr>
          <p:cNvPr id="7" name="Pladsholder til indhold 4">
            <a:extLst>
              <a:ext uri="{FF2B5EF4-FFF2-40B4-BE49-F238E27FC236}">
                <a16:creationId xmlns:a16="http://schemas.microsoft.com/office/drawing/2014/main" id="{C808A76A-F90B-4934-AAD4-CECDBF2197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4720" y="1556300"/>
            <a:ext cx="5381421" cy="4821364"/>
          </a:xfrm>
          <a:prstGeom prst="rect">
            <a:avLst/>
          </a:prstGeom>
        </p:spPr>
      </p:pic>
    </p:spTree>
    <p:extLst>
      <p:ext uri="{BB962C8B-B14F-4D97-AF65-F5344CB8AC3E}">
        <p14:creationId xmlns:p14="http://schemas.microsoft.com/office/powerpoint/2010/main" val="53664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06D5AD-7FDE-4130-979C-EFF42AF029E3}"/>
              </a:ext>
            </a:extLst>
          </p:cNvPr>
          <p:cNvSpPr>
            <a:spLocks noGrp="1"/>
          </p:cNvSpPr>
          <p:nvPr>
            <p:ph type="title"/>
          </p:nvPr>
        </p:nvSpPr>
        <p:spPr>
          <a:xfrm>
            <a:off x="432000" y="632970"/>
            <a:ext cx="11760000" cy="1204561"/>
          </a:xfrm>
        </p:spPr>
        <p:txBody>
          <a:bodyPr/>
          <a:lstStyle/>
          <a:p>
            <a:r>
              <a:rPr lang="da-DK" dirty="0"/>
              <a:t>Tema 2</a:t>
            </a:r>
            <a:br>
              <a:rPr lang="da-DK" dirty="0"/>
            </a:br>
            <a:r>
              <a:rPr lang="da-DK" dirty="0"/>
              <a:t>Den gode opstart i hjemmeplejen</a:t>
            </a:r>
            <a:br>
              <a:rPr lang="da-DK" dirty="0"/>
            </a:br>
            <a:endParaRPr lang="da-DK" dirty="0"/>
          </a:p>
        </p:txBody>
      </p:sp>
      <p:pic>
        <p:nvPicPr>
          <p:cNvPr id="8" name="Billede 7">
            <a:extLst>
              <a:ext uri="{FF2B5EF4-FFF2-40B4-BE49-F238E27FC236}">
                <a16:creationId xmlns:a16="http://schemas.microsoft.com/office/drawing/2014/main" id="{BAA40FE1-8144-42C2-9C07-A440E1AC67D3}"/>
              </a:ext>
            </a:extLst>
          </p:cNvPr>
          <p:cNvPicPr>
            <a:picLocks noChangeAspect="1"/>
          </p:cNvPicPr>
          <p:nvPr/>
        </p:nvPicPr>
        <p:blipFill>
          <a:blip r:embed="rId3"/>
          <a:stretch>
            <a:fillRect/>
          </a:stretch>
        </p:blipFill>
        <p:spPr>
          <a:xfrm>
            <a:off x="1761538" y="1837531"/>
            <a:ext cx="7768541" cy="4394705"/>
          </a:xfrm>
          <a:prstGeom prst="rect">
            <a:avLst/>
          </a:prstGeom>
        </p:spPr>
      </p:pic>
      <p:sp>
        <p:nvSpPr>
          <p:cNvPr id="5" name="Rektangel 4">
            <a:extLst>
              <a:ext uri="{FF2B5EF4-FFF2-40B4-BE49-F238E27FC236}">
                <a16:creationId xmlns:a16="http://schemas.microsoft.com/office/drawing/2014/main" id="{47E273B0-BD94-4125-B645-85CE9F57A145}"/>
              </a:ext>
            </a:extLst>
          </p:cNvPr>
          <p:cNvSpPr/>
          <p:nvPr/>
        </p:nvSpPr>
        <p:spPr>
          <a:xfrm>
            <a:off x="0" y="0"/>
            <a:ext cx="12192000" cy="6858000"/>
          </a:xfrm>
          <a:prstGeom prst="rect">
            <a:avLst/>
          </a:prstGeom>
          <a:solidFill>
            <a:srgbClr val="C3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6" name="Billede 5">
            <a:extLst>
              <a:ext uri="{FF2B5EF4-FFF2-40B4-BE49-F238E27FC236}">
                <a16:creationId xmlns:a16="http://schemas.microsoft.com/office/drawing/2014/main" id="{FFFD50C7-8467-403A-BB97-AE8711BC0C82}"/>
              </a:ext>
            </a:extLst>
          </p:cNvPr>
          <p:cNvPicPr>
            <a:picLocks noChangeAspect="1"/>
          </p:cNvPicPr>
          <p:nvPr/>
        </p:nvPicPr>
        <p:blipFill rotWithShape="1">
          <a:blip r:embed="rId4">
            <a:extLst>
              <a:ext uri="{28A0092B-C50C-407E-A947-70E740481C1C}">
                <a14:useLocalDpi xmlns:a14="http://schemas.microsoft.com/office/drawing/2010/main" val="0"/>
              </a:ext>
            </a:extLst>
          </a:blip>
          <a:srcRect l="27849" t="856" r="13860" b="856"/>
          <a:stretch/>
        </p:blipFill>
        <p:spPr>
          <a:xfrm>
            <a:off x="0" y="0"/>
            <a:ext cx="6096001" cy="6858000"/>
          </a:xfrm>
          <a:prstGeom prst="rect">
            <a:avLst/>
          </a:prstGeom>
        </p:spPr>
      </p:pic>
      <p:sp>
        <p:nvSpPr>
          <p:cNvPr id="2" name="Tekstfelt 1">
            <a:extLst>
              <a:ext uri="{FF2B5EF4-FFF2-40B4-BE49-F238E27FC236}">
                <a16:creationId xmlns:a16="http://schemas.microsoft.com/office/drawing/2014/main" id="{A00378B8-2415-47CE-8893-A06E797C063F}"/>
              </a:ext>
            </a:extLst>
          </p:cNvPr>
          <p:cNvSpPr txBox="1"/>
          <p:nvPr/>
        </p:nvSpPr>
        <p:spPr>
          <a:xfrm>
            <a:off x="6096000" y="632970"/>
            <a:ext cx="5994400" cy="5293757"/>
          </a:xfrm>
          <a:prstGeom prst="rect">
            <a:avLst/>
          </a:prstGeom>
          <a:noFill/>
        </p:spPr>
        <p:txBody>
          <a:bodyPr wrap="square" lIns="0" tIns="0" rIns="0" bIns="0" rtlCol="0">
            <a:spAutoFit/>
          </a:bodyPr>
          <a:lstStyle/>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r>
              <a:rPr lang="da-DK" dirty="0">
                <a:solidFill>
                  <a:schemeClr val="bg2">
                    <a:lumMod val="75000"/>
                  </a:schemeClr>
                </a:solidFill>
              </a:rPr>
              <a:t>Det første møde er afgørende for relationen til både borger og pårørende. </a:t>
            </a:r>
          </a:p>
          <a:p>
            <a:pPr lvl="1">
              <a:lnSpc>
                <a:spcPct val="100000"/>
              </a:lnSpc>
              <a:buNone/>
            </a:pPr>
            <a:endParaRPr lang="da-DK" dirty="0">
              <a:solidFill>
                <a:schemeClr val="bg2">
                  <a:lumMod val="75000"/>
                </a:schemeClr>
              </a:solidFill>
            </a:endParaRPr>
          </a:p>
          <a:p>
            <a:pPr lvl="1">
              <a:lnSpc>
                <a:spcPct val="100000"/>
              </a:lnSpc>
              <a:buNone/>
            </a:pPr>
            <a:r>
              <a:rPr lang="da-DK" dirty="0">
                <a:solidFill>
                  <a:schemeClr val="bg2">
                    <a:lumMod val="75000"/>
                  </a:schemeClr>
                </a:solidFill>
              </a:rPr>
              <a:t>Vi kan spørge borger og pårørende: </a:t>
            </a:r>
            <a:br>
              <a:rPr lang="da-DK" dirty="0">
                <a:solidFill>
                  <a:schemeClr val="bg2">
                    <a:lumMod val="75000"/>
                  </a:schemeClr>
                </a:solidFill>
              </a:rPr>
            </a:b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hvilke roller har borger og pårørende haft i forhold til hinanden?</a:t>
            </a:r>
            <a:br>
              <a:rPr lang="da-DK" dirty="0">
                <a:solidFill>
                  <a:schemeClr val="bg2">
                    <a:lumMod val="75000"/>
                  </a:schemeClr>
                </a:solidFill>
              </a:rPr>
            </a:b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hvordan ændrer rollerne sig, nu hvor borger har brug for mere hjælp?</a:t>
            </a:r>
          </a:p>
          <a:p>
            <a:pPr lvl="2">
              <a:lnSpc>
                <a:spcPct val="100000"/>
              </a:lnSpc>
              <a:buFont typeface="Arial" panose="020B0604020202020204" pitchFamily="34" charset="0"/>
              <a:buChar char="•"/>
            </a:pP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hvordan og hvornår vil pårørende inddrages og have information?</a:t>
            </a:r>
          </a:p>
          <a:p>
            <a:endParaRPr lang="da-DK" sz="2000" dirty="0" err="1"/>
          </a:p>
        </p:txBody>
      </p:sp>
      <p:sp>
        <p:nvSpPr>
          <p:cNvPr id="3" name="Tekstfelt 2">
            <a:extLst>
              <a:ext uri="{FF2B5EF4-FFF2-40B4-BE49-F238E27FC236}">
                <a16:creationId xmlns:a16="http://schemas.microsoft.com/office/drawing/2014/main" id="{10C04FAF-CE9E-4059-804D-07AF54377DE9}"/>
              </a:ext>
            </a:extLst>
          </p:cNvPr>
          <p:cNvSpPr txBox="1"/>
          <p:nvPr/>
        </p:nvSpPr>
        <p:spPr>
          <a:xfrm>
            <a:off x="6360160" y="172721"/>
            <a:ext cx="4998720" cy="923330"/>
          </a:xfrm>
          <a:prstGeom prst="rect">
            <a:avLst/>
          </a:prstGeom>
          <a:noFill/>
        </p:spPr>
        <p:txBody>
          <a:bodyPr wrap="square" lIns="0" tIns="0" rIns="0" bIns="0" rtlCol="0">
            <a:spAutoFit/>
          </a:bodyPr>
          <a:lstStyle/>
          <a:p>
            <a:r>
              <a:rPr lang="da-DK" sz="3000" b="1" dirty="0">
                <a:solidFill>
                  <a:schemeClr val="bg2">
                    <a:lumMod val="75000"/>
                  </a:schemeClr>
                </a:solidFill>
              </a:rPr>
              <a:t>Introduktion: Start ved det første møde</a:t>
            </a:r>
            <a:endParaRPr lang="da-DK" sz="3000" b="1" dirty="0"/>
          </a:p>
        </p:txBody>
      </p:sp>
    </p:spTree>
    <p:extLst>
      <p:ext uri="{BB962C8B-B14F-4D97-AF65-F5344CB8AC3E}">
        <p14:creationId xmlns:p14="http://schemas.microsoft.com/office/powerpoint/2010/main" val="223795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782B0E2-3358-4D8A-8DA7-B321264C87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sp>
        <p:nvSpPr>
          <p:cNvPr id="8" name="Kombinationstegning 7">
            <a:extLst>
              <a:ext uri="{FF2B5EF4-FFF2-40B4-BE49-F238E27FC236}">
                <a16:creationId xmlns:a16="http://schemas.microsoft.com/office/drawing/2014/main" id="{728CB10D-2490-479D-B761-CDE7433AEECE}"/>
              </a:ext>
            </a:extLst>
          </p:cNvPr>
          <p:cNvSpPr/>
          <p:nvPr/>
        </p:nvSpPr>
        <p:spPr>
          <a:xfrm>
            <a:off x="254643" y="1407158"/>
            <a:ext cx="5473283"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9" name="Kombinationstegning 7">
            <a:extLst>
              <a:ext uri="{FF2B5EF4-FFF2-40B4-BE49-F238E27FC236}">
                <a16:creationId xmlns:a16="http://schemas.microsoft.com/office/drawing/2014/main" id="{34FA9D40-A993-4936-8523-BE660CE10218}"/>
              </a:ext>
            </a:extLst>
          </p:cNvPr>
          <p:cNvSpPr/>
          <p:nvPr/>
        </p:nvSpPr>
        <p:spPr>
          <a:xfrm>
            <a:off x="254643" y="3877519"/>
            <a:ext cx="5473283"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10" name="Kombinationstegning 7">
            <a:extLst>
              <a:ext uri="{FF2B5EF4-FFF2-40B4-BE49-F238E27FC236}">
                <a16:creationId xmlns:a16="http://schemas.microsoft.com/office/drawing/2014/main" id="{83D2AC26-3002-4035-871A-CDA466311B39}"/>
              </a:ext>
            </a:extLst>
          </p:cNvPr>
          <p:cNvSpPr/>
          <p:nvPr/>
        </p:nvSpPr>
        <p:spPr>
          <a:xfrm>
            <a:off x="6070806" y="1407159"/>
            <a:ext cx="5328720" cy="2217786"/>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11" name="Kombinationstegning 7">
            <a:extLst>
              <a:ext uri="{FF2B5EF4-FFF2-40B4-BE49-F238E27FC236}">
                <a16:creationId xmlns:a16="http://schemas.microsoft.com/office/drawing/2014/main" id="{D0BA55ED-1181-4647-933F-3AF2D7BBDE6D}"/>
              </a:ext>
            </a:extLst>
          </p:cNvPr>
          <p:cNvSpPr/>
          <p:nvPr/>
        </p:nvSpPr>
        <p:spPr>
          <a:xfrm>
            <a:off x="6052017" y="3865946"/>
            <a:ext cx="5474830"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285750" lvl="0" indent="-285750" defTabSz="622300">
              <a:lnSpc>
                <a:spcPct val="90000"/>
              </a:lnSpc>
              <a:spcBef>
                <a:spcPct val="0"/>
              </a:spcBef>
              <a:spcAft>
                <a:spcPct val="35000"/>
              </a:spcAft>
              <a:buFont typeface="Arial" panose="020B0604020202020204" pitchFamily="34" charset="0"/>
              <a:buChar char="•"/>
            </a:pPr>
            <a:endParaRPr lang="da-DK" sz="1600" dirty="0">
              <a:solidFill>
                <a:schemeClr val="bg2">
                  <a:lumMod val="75000"/>
                </a:schemeClr>
              </a:solidFill>
            </a:endParaRPr>
          </a:p>
        </p:txBody>
      </p:sp>
      <p:sp>
        <p:nvSpPr>
          <p:cNvPr id="12" name="Tekstfelt 11">
            <a:extLst>
              <a:ext uri="{FF2B5EF4-FFF2-40B4-BE49-F238E27FC236}">
                <a16:creationId xmlns:a16="http://schemas.microsoft.com/office/drawing/2014/main" id="{C9A7E0DD-1B78-45F2-AB16-961E86357F98}"/>
              </a:ext>
            </a:extLst>
          </p:cNvPr>
          <p:cNvSpPr txBox="1"/>
          <p:nvPr/>
        </p:nvSpPr>
        <p:spPr>
          <a:xfrm>
            <a:off x="891251" y="254643"/>
            <a:ext cx="11111696" cy="923330"/>
          </a:xfrm>
          <a:prstGeom prst="rect">
            <a:avLst/>
          </a:prstGeom>
          <a:noFill/>
        </p:spPr>
        <p:txBody>
          <a:bodyPr wrap="square" lIns="0" tIns="0" rIns="0" bIns="0" rtlCol="0">
            <a:spAutoFit/>
          </a:bodyPr>
          <a:lstStyle/>
          <a:p>
            <a:r>
              <a:rPr lang="da-DK" sz="3000" b="1" dirty="0">
                <a:solidFill>
                  <a:schemeClr val="bg2"/>
                </a:solidFill>
              </a:rPr>
              <a:t>Øvelse: Den gode opstart i hjemmeplejen </a:t>
            </a:r>
            <a:r>
              <a:rPr lang="da-DK" sz="3000" b="1" dirty="0">
                <a:solidFill>
                  <a:srgbClr val="5C2551"/>
                </a:solidFill>
              </a:rPr>
              <a:t>– hvad gør vi godt og hvordan kan vi udvikle os?</a:t>
            </a:r>
            <a:endParaRPr lang="da-DK" sz="3000" b="1" dirty="0">
              <a:solidFill>
                <a:schemeClr val="bg2"/>
              </a:solidFill>
            </a:endParaRPr>
          </a:p>
        </p:txBody>
      </p:sp>
      <p:sp>
        <p:nvSpPr>
          <p:cNvPr id="13" name="Tekstfelt 12">
            <a:extLst>
              <a:ext uri="{FF2B5EF4-FFF2-40B4-BE49-F238E27FC236}">
                <a16:creationId xmlns:a16="http://schemas.microsoft.com/office/drawing/2014/main" id="{19749E79-6A3D-4730-87DF-4B830B20BC54}"/>
              </a:ext>
            </a:extLst>
          </p:cNvPr>
          <p:cNvSpPr txBox="1"/>
          <p:nvPr/>
        </p:nvSpPr>
        <p:spPr>
          <a:xfrm>
            <a:off x="578734" y="4082840"/>
            <a:ext cx="4954239" cy="2183675"/>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2. Hvad gør vi eller har vi gjort, som fungerer godt?</a:t>
            </a:r>
          </a:p>
          <a:p>
            <a:pPr marL="28575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Hvilke gode erfaringer har vi med at tage hensyn til pårørende i borgers hjem?  Og overdrage viden til hinanden?</a:t>
            </a:r>
          </a:p>
          <a:p>
            <a:pPr marL="28575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Hvordan sikrer vi det gode samarbejde med nye pårørende?</a:t>
            </a:r>
          </a:p>
          <a:p>
            <a:endParaRPr lang="da-DK" sz="2000" dirty="0" err="1"/>
          </a:p>
        </p:txBody>
      </p:sp>
      <p:sp>
        <p:nvSpPr>
          <p:cNvPr id="14" name="Tekstfelt 13">
            <a:extLst>
              <a:ext uri="{FF2B5EF4-FFF2-40B4-BE49-F238E27FC236}">
                <a16:creationId xmlns:a16="http://schemas.microsoft.com/office/drawing/2014/main" id="{FB93BC7E-9A45-4810-B2A0-F1B4A0432DB9}"/>
              </a:ext>
            </a:extLst>
          </p:cNvPr>
          <p:cNvSpPr txBox="1"/>
          <p:nvPr/>
        </p:nvSpPr>
        <p:spPr>
          <a:xfrm>
            <a:off x="578734" y="1597306"/>
            <a:ext cx="4838218" cy="1712777"/>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1. Hvad er vores praksis nu?</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Har vi opstartssamtaler e. lign., og hvad lægger vi vægt på i den forbindelse?</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Hvordan går vi første gang ind hos en borger i deres egen bolig i dag?  </a:t>
            </a:r>
          </a:p>
          <a:p>
            <a:endParaRPr lang="da-DK" sz="2000" dirty="0" err="1"/>
          </a:p>
        </p:txBody>
      </p:sp>
      <p:sp>
        <p:nvSpPr>
          <p:cNvPr id="16" name="Tekstfelt 15">
            <a:extLst>
              <a:ext uri="{FF2B5EF4-FFF2-40B4-BE49-F238E27FC236}">
                <a16:creationId xmlns:a16="http://schemas.microsoft.com/office/drawing/2014/main" id="{30ABB920-A55E-46E0-B31B-4D126B78C7B9}"/>
              </a:ext>
            </a:extLst>
          </p:cNvPr>
          <p:cNvSpPr txBox="1"/>
          <p:nvPr/>
        </p:nvSpPr>
        <p:spPr>
          <a:xfrm>
            <a:off x="6222149" y="1664065"/>
            <a:ext cx="4740497" cy="1789721"/>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3. Hvad kunne vi gøre mere af?</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solidFill>
              </a:rPr>
              <a:t>Hvad kunne man gøre mere af ift. pårørende, når vi første gang kommer i borgerens eget hjem?  </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solidFill>
              </a:rPr>
              <a:t>Hvilke tiltag kunne fungere godt</a:t>
            </a:r>
            <a:r>
              <a:rPr lang="da-DK" sz="2000" dirty="0">
                <a:solidFill>
                  <a:schemeClr val="bg2"/>
                </a:solidFill>
              </a:rPr>
              <a:t>?</a:t>
            </a:r>
          </a:p>
          <a:p>
            <a:endParaRPr lang="da-DK" sz="2000" dirty="0" err="1"/>
          </a:p>
        </p:txBody>
      </p:sp>
      <p:sp>
        <p:nvSpPr>
          <p:cNvPr id="2" name="Tekstfelt 1">
            <a:extLst>
              <a:ext uri="{FF2B5EF4-FFF2-40B4-BE49-F238E27FC236}">
                <a16:creationId xmlns:a16="http://schemas.microsoft.com/office/drawing/2014/main" id="{58E715CE-817D-44E4-B994-52E595FA7BF6}"/>
              </a:ext>
            </a:extLst>
          </p:cNvPr>
          <p:cNvSpPr txBox="1"/>
          <p:nvPr/>
        </p:nvSpPr>
        <p:spPr>
          <a:xfrm>
            <a:off x="6222149" y="4082840"/>
            <a:ext cx="5024971" cy="2376035"/>
          </a:xfrm>
          <a:prstGeom prst="rect">
            <a:avLst/>
          </a:prstGeom>
          <a:noFill/>
        </p:spPr>
        <p:txBody>
          <a:bodyPr wrap="square" lIns="0" tIns="0" rIns="0" bIns="0" rtlCol="0">
            <a:spAutoFit/>
          </a:bodyPr>
          <a:lstStyle/>
          <a:p>
            <a:r>
              <a:rPr lang="da-DK" sz="2000" b="1" dirty="0">
                <a:solidFill>
                  <a:schemeClr val="bg2"/>
                </a:solidFill>
              </a:rPr>
              <a:t>4. Hvordan kan vi lave en god opstart fremover?</a:t>
            </a:r>
          </a:p>
          <a:p>
            <a:endParaRPr lang="da-DK" sz="2000" b="1" dirty="0">
              <a:solidFill>
                <a:schemeClr val="bg2"/>
              </a:solidFill>
            </a:endParaRP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Hvad vil vi fokusere på i forhold til opstarten fremover?</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Hvem har ansvaret og hvordan skal der følges op?</a:t>
            </a:r>
          </a:p>
          <a:p>
            <a:endParaRPr lang="da-DK" sz="2000" b="1" dirty="0">
              <a:solidFill>
                <a:schemeClr val="bg2"/>
              </a:solidFill>
            </a:endParaRPr>
          </a:p>
          <a:p>
            <a:endParaRPr lang="da-DK" sz="2000" dirty="0" err="1"/>
          </a:p>
        </p:txBody>
      </p:sp>
    </p:spTree>
    <p:extLst>
      <p:ext uri="{BB962C8B-B14F-4D97-AF65-F5344CB8AC3E}">
        <p14:creationId xmlns:p14="http://schemas.microsoft.com/office/powerpoint/2010/main" val="234760227"/>
      </p:ext>
    </p:extLst>
  </p:cSld>
  <p:clrMapOvr>
    <a:masterClrMapping/>
  </p:clrMapOvr>
</p:sld>
</file>

<file path=ppt/theme/theme1.xml><?xml version="1.0" encoding="utf-8"?>
<a:theme xmlns:a="http://schemas.openxmlformats.org/drawingml/2006/main" name="Sundhedsstyrelsen PowerPoint skabelon">
  <a:themeElements>
    <a:clrScheme name="Sundhedsstyrelsen - Bourdeaux">
      <a:dk1>
        <a:sysClr val="windowText" lastClr="000000"/>
      </a:dk1>
      <a:lt1>
        <a:sysClr val="window" lastClr="FFFFFF"/>
      </a:lt1>
      <a:dk2>
        <a:srgbClr val="FFC9D5"/>
      </a:dk2>
      <a:lt2>
        <a:srgbClr val="5C2551"/>
      </a:lt2>
      <a:accent1>
        <a:srgbClr val="441B3C"/>
      </a:accent1>
      <a:accent2>
        <a:srgbClr val="FF7896"/>
      </a:accent2>
      <a:accent3>
        <a:srgbClr val="005C8D"/>
      </a:accent3>
      <a:accent4>
        <a:srgbClr val="BEE3FF"/>
      </a:accent4>
      <a:accent5>
        <a:srgbClr val="003F36"/>
      </a:accent5>
      <a:accent6>
        <a:srgbClr val="00D79B"/>
      </a:accent6>
      <a:hlink>
        <a:srgbClr val="FF7896"/>
      </a:hlink>
      <a:folHlink>
        <a:srgbClr val="5C2551"/>
      </a:folHlink>
    </a:clrScheme>
    <a:fontScheme name="Sundhedsstyrelsen">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A16F1A4-D7A2-47AD-8CC5-09B4829257D8}" vid="{BE58C47F-DC93-4865-BED4-2B512DFCA1B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ndhedsstyrelsen - Bourdeaux">
    <a:dk1>
      <a:sysClr val="windowText" lastClr="000000"/>
    </a:dk1>
    <a:lt1>
      <a:sysClr val="window" lastClr="FFFFFF"/>
    </a:lt1>
    <a:dk2>
      <a:srgbClr val="FFC9D5"/>
    </a:dk2>
    <a:lt2>
      <a:srgbClr val="5C2551"/>
    </a:lt2>
    <a:accent1>
      <a:srgbClr val="441B3C"/>
    </a:accent1>
    <a:accent2>
      <a:srgbClr val="FF7896"/>
    </a:accent2>
    <a:accent3>
      <a:srgbClr val="005C8D"/>
    </a:accent3>
    <a:accent4>
      <a:srgbClr val="BEE3FF"/>
    </a:accent4>
    <a:accent5>
      <a:srgbClr val="003F36"/>
    </a:accent5>
    <a:accent6>
      <a:srgbClr val="00D79B"/>
    </a:accent6>
    <a:hlink>
      <a:srgbClr val="FF7896"/>
    </a:hlink>
    <a:folHlink>
      <a:srgbClr val="5C2551"/>
    </a:folHlink>
  </a:clrScheme>
</a:themeOverride>
</file>

<file path=docProps/app.xml><?xml version="1.0" encoding="utf-8"?>
<Properties xmlns="http://schemas.openxmlformats.org/officeDocument/2006/extended-properties" xmlns:vt="http://schemas.openxmlformats.org/officeDocument/2006/docPropsVTypes">
  <Template/>
  <TotalTime>0</TotalTime>
  <Words>3190</Words>
  <Application>Microsoft Office PowerPoint</Application>
  <PresentationFormat>Widescreen</PresentationFormat>
  <Paragraphs>291</Paragraphs>
  <Slides>26</Slides>
  <Notes>24</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26</vt:i4>
      </vt:variant>
    </vt:vector>
  </HeadingPairs>
  <TitlesOfParts>
    <vt:vector size="31" baseType="lpstr">
      <vt:lpstr>Raleway Light</vt:lpstr>
      <vt:lpstr>Raleway</vt:lpstr>
      <vt:lpstr>Raleway ExtraBold</vt:lpstr>
      <vt:lpstr>Arial</vt:lpstr>
      <vt:lpstr>Sundhedsstyrelsen PowerPoint skabelon</vt:lpstr>
      <vt:lpstr>Det gode pårørendesamarbejde  Til jer der arbejder i hjemmeplejen</vt:lpstr>
      <vt:lpstr>Temaer</vt:lpstr>
      <vt:lpstr>PowerPoint-præsentation</vt:lpstr>
      <vt:lpstr> </vt:lpstr>
      <vt:lpstr>Øvelse – lær af hinanden:   </vt:lpstr>
      <vt:lpstr>  </vt:lpstr>
      <vt:lpstr>PowerPoint-præsentation</vt:lpstr>
      <vt:lpstr>Tema 2 Den gode opstart i hjemmeplejen </vt:lpstr>
      <vt:lpstr>PowerPoint-præsentation</vt:lpstr>
      <vt:lpstr>PowerPoint-præsentation</vt:lpstr>
      <vt:lpstr>Tema 3 Forventningsafstemning og rutiner</vt:lpstr>
      <vt:lpstr>Introduktion:  Forventningsafstemning – hvornår og hvordan?   </vt:lpstr>
      <vt:lpstr>Det kan vi have fokus på i forventningsafstemningen </vt:lpstr>
      <vt:lpstr>Eksempel og refleksionsøvelse </vt:lpstr>
      <vt:lpstr>PowerPoint-præsentation</vt:lpstr>
      <vt:lpstr>Tema 4 Sådan er reglerne for samarbejde med pårørende </vt:lpstr>
      <vt:lpstr>Introduktion: Hvad må vi i forhold til de pårørende?</vt:lpstr>
      <vt:lpstr>PowerPoint-præsentation</vt:lpstr>
      <vt:lpstr>Regler for samtykke</vt:lpstr>
      <vt:lpstr>Regler for tavshedspligt er ikke enkle – hvad gør vi så?</vt:lpstr>
      <vt:lpstr>Tema 5 Opsamling og mere viden</vt:lpstr>
      <vt:lpstr>Spørgsmål til jer</vt:lpstr>
      <vt:lpstr>Hvis I vil vide mere:  Pårørende - Sundhedsstyrelsen </vt:lpstr>
      <vt:lpstr>     Bilag: Metodeslides  1. Perspektivskifte slide 25 2. Isbjerg slide 26    </vt:lpstr>
      <vt:lpstr>Metode 1:  Perspektivskifte  </vt:lpstr>
      <vt:lpstr>Metode 2: Isbjerg Se under overfladen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2020-11-30T17:39:04Z</dcterms:created>
  <dcterms:modified xsi:type="dcterms:W3CDTF">2023-11-21T08:57:54Z</dcterms:modified>
</cp:coreProperties>
</file>